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302" r:id="rId2"/>
    <p:sldId id="303" r:id="rId3"/>
    <p:sldId id="304" r:id="rId4"/>
    <p:sldId id="308" r:id="rId5"/>
    <p:sldId id="284" r:id="rId6"/>
    <p:sldId id="309" r:id="rId7"/>
    <p:sldId id="286" r:id="rId8"/>
    <p:sldId id="293" r:id="rId9"/>
    <p:sldId id="288" r:id="rId10"/>
    <p:sldId id="289" r:id="rId11"/>
    <p:sldId id="310" r:id="rId12"/>
    <p:sldId id="311" r:id="rId13"/>
    <p:sldId id="285" r:id="rId14"/>
    <p:sldId id="312" r:id="rId15"/>
    <p:sldId id="324" r:id="rId16"/>
    <p:sldId id="325" r:id="rId17"/>
    <p:sldId id="314" r:id="rId18"/>
    <p:sldId id="313" r:id="rId19"/>
    <p:sldId id="275" r:id="rId20"/>
    <p:sldId id="315" r:id="rId21"/>
    <p:sldId id="276" r:id="rId22"/>
    <p:sldId id="280" r:id="rId23"/>
    <p:sldId id="316" r:id="rId24"/>
    <p:sldId id="281" r:id="rId25"/>
    <p:sldId id="317" r:id="rId26"/>
    <p:sldId id="282" r:id="rId27"/>
    <p:sldId id="277" r:id="rId28"/>
    <p:sldId id="318" r:id="rId29"/>
    <p:sldId id="278" r:id="rId30"/>
    <p:sldId id="319" r:id="rId31"/>
    <p:sldId id="279" r:id="rId32"/>
    <p:sldId id="326" r:id="rId33"/>
    <p:sldId id="290" r:id="rId34"/>
    <p:sldId id="320" r:id="rId35"/>
    <p:sldId id="291" r:id="rId36"/>
    <p:sldId id="321" r:id="rId37"/>
    <p:sldId id="292" r:id="rId38"/>
    <p:sldId id="322" r:id="rId39"/>
    <p:sldId id="297" r:id="rId40"/>
    <p:sldId id="300" r:id="rId41"/>
    <p:sldId id="299" r:id="rId42"/>
    <p:sldId id="298" r:id="rId43"/>
    <p:sldId id="323" r:id="rId44"/>
    <p:sldId id="294" r:id="rId45"/>
    <p:sldId id="295" r:id="rId46"/>
    <p:sldId id="296" r:id="rId47"/>
  </p:sldIdLst>
  <p:sldSz cx="9144000" cy="6858000" type="screen4x3"/>
  <p:notesSz cx="9236075" cy="6950075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950" autoAdjust="0"/>
    <p:restoredTop sz="91935" autoAdjust="0"/>
  </p:normalViewPr>
  <p:slideViewPr>
    <p:cSldViewPr>
      <p:cViewPr varScale="1">
        <p:scale>
          <a:sx n="63" d="100"/>
          <a:sy n="63" d="100"/>
        </p:scale>
        <p:origin x="1720" y="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3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úl Romero Garcia" userId="6f5455f0-6ad9-4b8a-a42e-44f51582da83" providerId="ADAL" clId="{0A6EB918-B3F0-4151-996E-F8107713EB2B}"/>
    <pc:docChg chg="undo redo custSel modSld">
      <pc:chgData name="Raúl Romero Garcia" userId="6f5455f0-6ad9-4b8a-a42e-44f51582da83" providerId="ADAL" clId="{0A6EB918-B3F0-4151-996E-F8107713EB2B}" dt="2026-05-22T19:21:36.943" v="599" actId="122"/>
      <pc:docMkLst>
        <pc:docMk/>
      </pc:docMkLst>
      <pc:sldChg chg="modSp mod">
        <pc:chgData name="Raúl Romero Garcia" userId="6f5455f0-6ad9-4b8a-a42e-44f51582da83" providerId="ADAL" clId="{0A6EB918-B3F0-4151-996E-F8107713EB2B}" dt="2026-05-09T21:44:29.523" v="566" actId="20577"/>
        <pc:sldMkLst>
          <pc:docMk/>
          <pc:sldMk cId="0" sldId="275"/>
        </pc:sldMkLst>
        <pc:graphicFrameChg chg="modGraphic">
          <ac:chgData name="Raúl Romero Garcia" userId="6f5455f0-6ad9-4b8a-a42e-44f51582da83" providerId="ADAL" clId="{0A6EB918-B3F0-4151-996E-F8107713EB2B}" dt="2026-05-09T21:44:29.523" v="566" actId="20577"/>
          <ac:graphicFrameMkLst>
            <pc:docMk/>
            <pc:sldMk cId="0" sldId="275"/>
            <ac:graphicFrameMk id="2" creationId="{00000000-0000-0000-0000-000000000000}"/>
          </ac:graphicFrameMkLst>
        </pc:graphicFrameChg>
      </pc:sldChg>
      <pc:sldChg chg="modSp mod">
        <pc:chgData name="Raúl Romero Garcia" userId="6f5455f0-6ad9-4b8a-a42e-44f51582da83" providerId="ADAL" clId="{0A6EB918-B3F0-4151-996E-F8107713EB2B}" dt="2026-05-21T16:58:26.713" v="580" actId="20577"/>
        <pc:sldMkLst>
          <pc:docMk/>
          <pc:sldMk cId="462544078" sldId="278"/>
        </pc:sldMkLst>
        <pc:graphicFrameChg chg="modGraphic">
          <ac:chgData name="Raúl Romero Garcia" userId="6f5455f0-6ad9-4b8a-a42e-44f51582da83" providerId="ADAL" clId="{0A6EB918-B3F0-4151-996E-F8107713EB2B}" dt="2026-05-21T16:58:26.713" v="580" actId="20577"/>
          <ac:graphicFrameMkLst>
            <pc:docMk/>
            <pc:sldMk cId="462544078" sldId="278"/>
            <ac:graphicFrameMk id="4" creationId="{00000000-0000-0000-0000-000000000000}"/>
          </ac:graphicFrameMkLst>
        </pc:graphicFrameChg>
      </pc:sldChg>
      <pc:sldChg chg="modSp mod">
        <pc:chgData name="Raúl Romero Garcia" userId="6f5455f0-6ad9-4b8a-a42e-44f51582da83" providerId="ADAL" clId="{0A6EB918-B3F0-4151-996E-F8107713EB2B}" dt="2026-05-21T16:56:30.674" v="577" actId="20577"/>
        <pc:sldMkLst>
          <pc:docMk/>
          <pc:sldMk cId="1577364667" sldId="281"/>
        </pc:sldMkLst>
        <pc:graphicFrameChg chg="modGraphic">
          <ac:chgData name="Raúl Romero Garcia" userId="6f5455f0-6ad9-4b8a-a42e-44f51582da83" providerId="ADAL" clId="{0A6EB918-B3F0-4151-996E-F8107713EB2B}" dt="2026-05-21T16:56:30.674" v="577" actId="20577"/>
          <ac:graphicFrameMkLst>
            <pc:docMk/>
            <pc:sldMk cId="1577364667" sldId="281"/>
            <ac:graphicFrameMk id="2" creationId="{00000000-0000-0000-0000-000000000000}"/>
          </ac:graphicFrameMkLst>
        </pc:graphicFrameChg>
      </pc:sldChg>
      <pc:sldChg chg="modSp mod">
        <pc:chgData name="Raúl Romero Garcia" userId="6f5455f0-6ad9-4b8a-a42e-44f51582da83" providerId="ADAL" clId="{0A6EB918-B3F0-4151-996E-F8107713EB2B}" dt="2026-05-11T21:01:46.433" v="573" actId="108"/>
        <pc:sldMkLst>
          <pc:docMk/>
          <pc:sldMk cId="3322255259" sldId="284"/>
        </pc:sldMkLst>
        <pc:graphicFrameChg chg="mod modGraphic">
          <ac:chgData name="Raúl Romero Garcia" userId="6f5455f0-6ad9-4b8a-a42e-44f51582da83" providerId="ADAL" clId="{0A6EB918-B3F0-4151-996E-F8107713EB2B}" dt="2026-05-11T21:01:46.433" v="573" actId="108"/>
          <ac:graphicFrameMkLst>
            <pc:docMk/>
            <pc:sldMk cId="3322255259" sldId="284"/>
            <ac:graphicFrameMk id="2" creationId="{00000000-0000-0000-0000-000000000000}"/>
          </ac:graphicFrameMkLst>
        </pc:graphicFrameChg>
      </pc:sldChg>
      <pc:sldChg chg="modSp mod">
        <pc:chgData name="Raúl Romero Garcia" userId="6f5455f0-6ad9-4b8a-a42e-44f51582da83" providerId="ADAL" clId="{0A6EB918-B3F0-4151-996E-F8107713EB2B}" dt="2026-05-09T21:54:45.638" v="570" actId="313"/>
        <pc:sldMkLst>
          <pc:docMk/>
          <pc:sldMk cId="3584089366" sldId="285"/>
        </pc:sldMkLst>
        <pc:graphicFrameChg chg="modGraphic">
          <ac:chgData name="Raúl Romero Garcia" userId="6f5455f0-6ad9-4b8a-a42e-44f51582da83" providerId="ADAL" clId="{0A6EB918-B3F0-4151-996E-F8107713EB2B}" dt="2026-05-09T21:54:45.638" v="570" actId="313"/>
          <ac:graphicFrameMkLst>
            <pc:docMk/>
            <pc:sldMk cId="3584089366" sldId="285"/>
            <ac:graphicFrameMk id="2" creationId="{00000000-0000-0000-0000-000000000000}"/>
          </ac:graphicFrameMkLst>
        </pc:graphicFrameChg>
      </pc:sldChg>
      <pc:sldChg chg="addSp delSp modSp mod">
        <pc:chgData name="Raúl Romero Garcia" userId="6f5455f0-6ad9-4b8a-a42e-44f51582da83" providerId="ADAL" clId="{0A6EB918-B3F0-4151-996E-F8107713EB2B}" dt="2026-05-09T20:31:41.237" v="358" actId="1035"/>
        <pc:sldMkLst>
          <pc:docMk/>
          <pc:sldMk cId="1023060914" sldId="286"/>
        </pc:sldMkLst>
        <pc:spChg chg="add mod">
          <ac:chgData name="Raúl Romero Garcia" userId="6f5455f0-6ad9-4b8a-a42e-44f51582da83" providerId="ADAL" clId="{0A6EB918-B3F0-4151-996E-F8107713EB2B}" dt="2026-05-09T20:31:41.237" v="358" actId="1035"/>
          <ac:spMkLst>
            <pc:docMk/>
            <pc:sldMk cId="1023060914" sldId="286"/>
            <ac:spMk id="6" creationId="{0DACCBAF-EE5C-CD4C-3910-063F177EF9CE}"/>
          </ac:spMkLst>
        </pc:spChg>
      </pc:sldChg>
      <pc:sldChg chg="addSp delSp modSp mod">
        <pc:chgData name="Raúl Romero Garcia" userId="6f5455f0-6ad9-4b8a-a42e-44f51582da83" providerId="ADAL" clId="{0A6EB918-B3F0-4151-996E-F8107713EB2B}" dt="2026-05-09T21:42:38.948" v="564" actId="20577"/>
        <pc:sldMkLst>
          <pc:docMk/>
          <pc:sldMk cId="350762472" sldId="293"/>
        </pc:sldMkLst>
        <pc:spChg chg="add mod">
          <ac:chgData name="Raúl Romero Garcia" userId="6f5455f0-6ad9-4b8a-a42e-44f51582da83" providerId="ADAL" clId="{0A6EB918-B3F0-4151-996E-F8107713EB2B}" dt="2026-05-09T21:42:38.948" v="564" actId="20577"/>
          <ac:spMkLst>
            <pc:docMk/>
            <pc:sldMk cId="350762472" sldId="293"/>
            <ac:spMk id="3" creationId="{B1137AA3-395F-A5FA-3B4F-C3D9AFB48895}"/>
          </ac:spMkLst>
        </pc:spChg>
      </pc:sldChg>
      <pc:sldChg chg="modSp mod">
        <pc:chgData name="Raúl Romero Garcia" userId="6f5455f0-6ad9-4b8a-a42e-44f51582da83" providerId="ADAL" clId="{0A6EB918-B3F0-4151-996E-F8107713EB2B}" dt="2026-05-22T19:21:36.943" v="599" actId="122"/>
        <pc:sldMkLst>
          <pc:docMk/>
          <pc:sldMk cId="3296933985" sldId="298"/>
        </pc:sldMkLst>
        <pc:spChg chg="mod">
          <ac:chgData name="Raúl Romero Garcia" userId="6f5455f0-6ad9-4b8a-a42e-44f51582da83" providerId="ADAL" clId="{0A6EB918-B3F0-4151-996E-F8107713EB2B}" dt="2026-05-21T17:03:47.033" v="591" actId="20577"/>
          <ac:spMkLst>
            <pc:docMk/>
            <pc:sldMk cId="3296933985" sldId="298"/>
            <ac:spMk id="2" creationId="{89C9E3BA-9640-C8B9-57DC-B00BCABA4D41}"/>
          </ac:spMkLst>
        </pc:spChg>
        <pc:graphicFrameChg chg="modGraphic">
          <ac:chgData name="Raúl Romero Garcia" userId="6f5455f0-6ad9-4b8a-a42e-44f51582da83" providerId="ADAL" clId="{0A6EB918-B3F0-4151-996E-F8107713EB2B}" dt="2026-05-22T19:21:36.943" v="599" actId="122"/>
          <ac:graphicFrameMkLst>
            <pc:docMk/>
            <pc:sldMk cId="3296933985" sldId="298"/>
            <ac:graphicFrameMk id="7" creationId="{00000000-0000-0000-0000-000000000000}"/>
          </ac:graphicFrameMkLst>
        </pc:graphicFrameChg>
      </pc:sldChg>
      <pc:sldChg chg="modSp mod">
        <pc:chgData name="Raúl Romero Garcia" userId="6f5455f0-6ad9-4b8a-a42e-44f51582da83" providerId="ADAL" clId="{0A6EB918-B3F0-4151-996E-F8107713EB2B}" dt="2026-05-21T16:56:22.616" v="575" actId="20577"/>
        <pc:sldMkLst>
          <pc:docMk/>
          <pc:sldMk cId="20828081" sldId="299"/>
        </pc:sldMkLst>
        <pc:graphicFrameChg chg="modGraphic">
          <ac:chgData name="Raúl Romero Garcia" userId="6f5455f0-6ad9-4b8a-a42e-44f51582da83" providerId="ADAL" clId="{0A6EB918-B3F0-4151-996E-F8107713EB2B}" dt="2026-05-21T16:56:22.616" v="575" actId="20577"/>
          <ac:graphicFrameMkLst>
            <pc:docMk/>
            <pc:sldMk cId="20828081" sldId="299"/>
            <ac:graphicFrameMk id="11" creationId="{00000000-0000-0000-0000-000000000000}"/>
          </ac:graphicFrameMkLst>
        </pc:graphicFrameChg>
      </pc:sldChg>
      <pc:sldChg chg="addSp delSp modSp mod">
        <pc:chgData name="Raúl Romero Garcia" userId="6f5455f0-6ad9-4b8a-a42e-44f51582da83" providerId="ADAL" clId="{0A6EB918-B3F0-4151-996E-F8107713EB2B}" dt="2026-05-09T20:33:52.403" v="483" actId="14100"/>
        <pc:sldMkLst>
          <pc:docMk/>
          <pc:sldMk cId="1282764653" sldId="324"/>
        </pc:sldMkLst>
        <pc:spChg chg="add mod">
          <ac:chgData name="Raúl Romero Garcia" userId="6f5455f0-6ad9-4b8a-a42e-44f51582da83" providerId="ADAL" clId="{0A6EB918-B3F0-4151-996E-F8107713EB2B}" dt="2026-05-09T20:33:52.403" v="483" actId="14100"/>
          <ac:spMkLst>
            <pc:docMk/>
            <pc:sldMk cId="1282764653" sldId="324"/>
            <ac:spMk id="6" creationId="{D58E7062-ACB6-C681-021D-059C1D55ACA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232173" y="0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6E71E918-0FA2-4A11-B565-FB78106A6C34}" type="datetimeFigureOut">
              <a:rPr lang="es-MX" smtClean="0"/>
              <a:pPr/>
              <a:t>29/05/2026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881313" y="520700"/>
            <a:ext cx="3473450" cy="2606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23608" y="3301286"/>
            <a:ext cx="7388860" cy="3127534"/>
          </a:xfrm>
          <a:prstGeom prst="rect">
            <a:avLst/>
          </a:prstGeom>
        </p:spPr>
        <p:txBody>
          <a:bodyPr vert="horz" lIns="92492" tIns="46246" rIns="92492" bIns="46246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6600963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232173" y="6600963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8611AF26-62A2-46D3-8C02-42378CB8CE19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2896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1AF26-62A2-46D3-8C02-42378CB8CE19}" type="slidenum">
              <a:rPr lang="es-MX" smtClean="0"/>
              <a:pPr/>
              <a:t>21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C6426-E751-4AF4-AC33-BA636790269E}" type="slidenum">
              <a:rPr lang="es-MX" smtClean="0"/>
              <a:pPr/>
              <a:t>27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32714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C6426-E751-4AF4-AC33-BA636790269E}" type="slidenum">
              <a:rPr lang="es-MX" smtClean="0"/>
              <a:pPr/>
              <a:t>29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04353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E00F3-3B29-B24E-A7C1-51B0AB43DB7E}" type="slidenum">
              <a:rPr lang="es-ES" smtClean="0"/>
              <a:pPr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3381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C6426-E751-4AF4-AC33-BA636790269E}" type="slidenum">
              <a:rPr lang="es-MX" smtClean="0"/>
              <a:pPr/>
              <a:t>42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84110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C6426-E751-4AF4-AC33-BA636790269E}" type="slidenum">
              <a:rPr lang="es-MX" smtClean="0"/>
              <a:pPr/>
              <a:t>44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0421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C6426-E751-4AF4-AC33-BA636790269E}" type="slidenum">
              <a:rPr lang="es-MX" smtClean="0"/>
              <a:pPr/>
              <a:t>45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8977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C6426-E751-4AF4-AC33-BA636790269E}" type="slidenum">
              <a:rPr lang="es-MX" smtClean="0"/>
              <a:pPr/>
              <a:t>46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02315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dirty="0"/>
              <a:pPr marL="115570">
                <a:lnSpc>
                  <a:spcPts val="124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dirty="0"/>
              <a:pPr marL="115570">
                <a:lnSpc>
                  <a:spcPts val="124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dirty="0"/>
              <a:pPr marL="115570">
                <a:lnSpc>
                  <a:spcPts val="124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dirty="0"/>
              <a:pPr marL="115570">
                <a:lnSpc>
                  <a:spcPts val="124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dirty="0"/>
              <a:pPr marL="115570">
                <a:lnSpc>
                  <a:spcPts val="1240"/>
                </a:lnSpc>
              </a:pPr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85A-5CE2-46FD-AC99-6B0C7D94655B}" type="datetime1">
              <a:rPr lang="es-ES" smtClean="0"/>
              <a:t>29/05/2026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B15A5-95DD-0341-96EA-F63A7D00028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6439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75B6-2F84-42BE-B738-7C17F4C6A774}" type="datetime1">
              <a:rPr lang="es-ES" smtClean="0"/>
              <a:t>29/05/2026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B15A5-95DD-0341-96EA-F63A7D000282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50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7476" y="1040384"/>
            <a:ext cx="271335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6890" y="2655697"/>
            <a:ext cx="8049895" cy="2165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4985"/>
            <a:ext cx="244475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dirty="0"/>
              <a:pPr marL="115570">
                <a:lnSpc>
                  <a:spcPts val="1240"/>
                </a:lnSpc>
              </a:pPr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adellibro.com/libros-ebooks/manuel-estany-segalas/13926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45A659F-87CB-26CF-59FC-44ED12BC99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051" y="1353828"/>
            <a:ext cx="8049895" cy="492443"/>
          </a:xfrm>
        </p:spPr>
        <p:txBody>
          <a:bodyPr/>
          <a:lstStyle/>
          <a:p>
            <a:pPr algn="ctr"/>
            <a:r>
              <a:rPr lang="es-MX" sz="3200" b="1" noProof="0" dirty="0">
                <a:solidFill>
                  <a:srgbClr val="002060"/>
                </a:solidFill>
              </a:rPr>
              <a:t>ANEXO I – ESPECIFICACIONES TÉCNICAS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8E157AA-F0E2-CC72-C67B-50425BACA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764013"/>
              </p:ext>
            </p:extLst>
          </p:nvPr>
        </p:nvGraphicFramePr>
        <p:xfrm>
          <a:off x="1104899" y="3657600"/>
          <a:ext cx="6934200" cy="13030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24002">
                  <a:extLst>
                    <a:ext uri="{9D8B030D-6E8A-4147-A177-3AD203B41FA5}">
                      <a16:colId xmlns:a16="http://schemas.microsoft.com/office/drawing/2014/main" val="248913757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83438533"/>
                    </a:ext>
                  </a:extLst>
                </a:gridCol>
                <a:gridCol w="4038598">
                  <a:extLst>
                    <a:ext uri="{9D8B030D-6E8A-4147-A177-3AD203B41FA5}">
                      <a16:colId xmlns:a16="http://schemas.microsoft.com/office/drawing/2014/main" val="4017313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</a:rPr>
                        <a:t>Cantidad</a:t>
                      </a:r>
                    </a:p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</a:rPr>
                        <a:t>Unidad de medida</a:t>
                      </a:r>
                      <a:endParaRPr lang="es-MX" sz="1050" u="none" spc="-10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</a:rPr>
                        <a:t>Descripción General</a:t>
                      </a:r>
                      <a:endParaRPr lang="es-MX" sz="1050" u="none" spc="-10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029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050" b="1" u="none" spc="-10" baseline="0" noProof="0" dirty="0">
                          <a:solidFill>
                            <a:schemeClr val="tx1"/>
                          </a:solidFill>
                        </a:rPr>
                        <a:t>282,092</a:t>
                      </a:r>
                      <a:endParaRPr lang="es-MX" sz="1050" b="1" u="none" spc="-10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</a:rPr>
                        <a:t>Paquete</a:t>
                      </a:r>
                      <a:endParaRPr lang="es-MX" sz="1050" u="none" spc="-10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</a:rPr>
                        <a:t>Conjunto deportivo escolar integrado por: chamarra, pantalón, short, playera, calcetas, gorra</a:t>
                      </a:r>
                    </a:p>
                    <a:p>
                      <a:pPr algn="ctr"/>
                      <a:endParaRPr lang="es-MX" sz="1050" u="none" spc="-10" baseline="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246736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B3C2B58D-997D-96BB-5F65-00B9566077CE}"/>
              </a:ext>
            </a:extLst>
          </p:cNvPr>
          <p:cNvSpPr txBox="1"/>
          <p:nvPr/>
        </p:nvSpPr>
        <p:spPr>
          <a:xfrm>
            <a:off x="1104899" y="2219618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800" b="1" noProof="0" dirty="0"/>
              <a:t>ADQUISICIÓN DE UNIFORMES DEPORTIVOS PARA EL “PROGRAMA DE UNIFORMES ESCOLARES DEL ESTADO DE GUANAJUATO” CORRESPONDIENTE AL CICLO ESCOLAR 2026-2027</a:t>
            </a:r>
            <a:endParaRPr lang="es-MX" noProof="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4116BC5-56FB-2127-6ADE-D9053E51552B}"/>
              </a:ext>
            </a:extLst>
          </p:cNvPr>
          <p:cNvSpPr txBox="1"/>
          <p:nvPr/>
        </p:nvSpPr>
        <p:spPr>
          <a:xfrm>
            <a:off x="1219200" y="381000"/>
            <a:ext cx="662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/>
              <a:t>LICITACIÓN PÚBLICA NACIONAL PRESENCIAL NO. 40051001-034-26 (CAGEG-034/2026) ADQUISICIÓN DE UNIFORMES DEPORTIVOS PARA EL </a:t>
            </a:r>
            <a:endParaRPr lang="es-MX" sz="1200" dirty="0"/>
          </a:p>
          <a:p>
            <a:pPr algn="ctr"/>
            <a:r>
              <a:rPr lang="es-ES" sz="1200" b="1" dirty="0"/>
              <a:t>“PROGRAMA DE UNIFORMES ESCOLARES DEL ESTADO DE GUANAJUATO” CORRESPONDIENTE AL CICLO ESCOLAR 2026-2027</a:t>
            </a:r>
            <a:endParaRPr lang="es-MX" sz="12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53056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863052"/>
              </p:ext>
            </p:extLst>
          </p:nvPr>
        </p:nvGraphicFramePr>
        <p:xfrm>
          <a:off x="146050" y="1807210"/>
          <a:ext cx="8839200" cy="3145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1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690">
                <a:tc gridSpan="2">
                  <a:txBody>
                    <a:bodyPr/>
                    <a:lstStyle/>
                    <a:p>
                      <a:pPr algn="ctr">
                        <a:lnSpc>
                          <a:spcPts val="234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Jareta</a:t>
                      </a:r>
                      <a:r>
                        <a:rPr lang="es-MX" sz="2000" b="1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b="1" spc="-5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cintura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Descripción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Agujeta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telar,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plana.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Punta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extremos.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1400" spc="28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la tela base o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similar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690">
                <a:tc gridSpan="2">
                  <a:txBody>
                    <a:bodyPr/>
                    <a:lstStyle/>
                    <a:p>
                      <a:pPr algn="ctr">
                        <a:lnSpc>
                          <a:spcPts val="234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Cierre</a:t>
                      </a:r>
                      <a:r>
                        <a:rPr lang="es-MX" sz="2000" b="1" spc="-6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delantero</a:t>
                      </a:r>
                      <a:r>
                        <a:rPr lang="es-MX" sz="2000" b="1" spc="-7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Chamarra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Material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Cierre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separable</a:t>
                      </a:r>
                      <a:r>
                        <a:rPr lang="es-MX" sz="1400" spc="27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 err="1">
                          <a:latin typeface="Calibri"/>
                          <a:cs typeface="Calibri"/>
                        </a:rPr>
                        <a:t>n°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50" noProof="0" dirty="0">
                          <a:latin typeface="Calibri"/>
                          <a:cs typeface="Calibri"/>
                        </a:rPr>
                        <a:t>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Longitud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función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talla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Azul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marino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690">
                <a:tc gridSpan="2">
                  <a:txBody>
                    <a:bodyPr/>
                    <a:lstStyle/>
                    <a:p>
                      <a:pPr marL="1905" algn="ctr">
                        <a:lnSpc>
                          <a:spcPts val="235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Hilo</a:t>
                      </a:r>
                      <a:r>
                        <a:rPr lang="es-MX" sz="20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 costura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9525">
                        <a:lnSpc>
                          <a:spcPts val="2355"/>
                        </a:lnSpc>
                      </a:pP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2355"/>
                        </a:lnSpc>
                      </a:pPr>
                      <a:r>
                        <a:rPr lang="es-MX" sz="2000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20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20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lang="es-MX" sz="20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tela</a:t>
                      </a:r>
                      <a:r>
                        <a:rPr lang="es-MX" sz="2000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spc="-10" noProof="0" dirty="0">
                          <a:latin typeface="Calibri"/>
                          <a:cs typeface="Calibri"/>
                        </a:rPr>
                        <a:t>principal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160347CF-4D0E-8523-C952-46E837B83266}"/>
              </a:ext>
            </a:extLst>
          </p:cNvPr>
          <p:cNvSpPr txBox="1"/>
          <p:nvPr/>
        </p:nvSpPr>
        <p:spPr>
          <a:xfrm>
            <a:off x="152400" y="990600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CARACTERÍSTICAS ADICIONALES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7B23FA8-60F8-38E4-C82A-B96B1E7A4E00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8</a:t>
            </a:r>
          </a:p>
        </p:txBody>
      </p:sp>
    </p:spTree>
    <p:extLst>
      <p:ext uri="{BB962C8B-B14F-4D97-AF65-F5344CB8AC3E}">
        <p14:creationId xmlns:p14="http://schemas.microsoft.com/office/powerpoint/2010/main" val="3373263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6D29D-E754-00AB-E185-FCC3F949D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F9108CDB-993C-15A8-C578-935C5A5A6B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50" r="6471"/>
          <a:stretch/>
        </p:blipFill>
        <p:spPr>
          <a:xfrm>
            <a:off x="1274576" y="1067285"/>
            <a:ext cx="6594848" cy="472343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7A2518C-6204-35B7-C54E-A9F6798FB9D5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9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80CCFF6-8D1B-F2D6-BDCA-3DD543622510}"/>
              </a:ext>
            </a:extLst>
          </p:cNvPr>
          <p:cNvSpPr txBox="1"/>
          <p:nvPr/>
        </p:nvSpPr>
        <p:spPr>
          <a:xfrm>
            <a:off x="152400" y="3810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PANTALÓN DEPORTIVO</a:t>
            </a:r>
          </a:p>
        </p:txBody>
      </p:sp>
    </p:spTree>
    <p:extLst>
      <p:ext uri="{BB962C8B-B14F-4D97-AF65-F5344CB8AC3E}">
        <p14:creationId xmlns:p14="http://schemas.microsoft.com/office/powerpoint/2010/main" val="3155551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955D9739-74DD-E925-9518-F19AAB641950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CARACTERÍSTICAS GENERALES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DEL PANTALÓN DEPORTIVO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FD68F3-1B00-0575-EE67-EACCBC2A9AA4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10</a:t>
            </a:r>
          </a:p>
        </p:txBody>
      </p:sp>
    </p:spTree>
    <p:extLst>
      <p:ext uri="{BB962C8B-B14F-4D97-AF65-F5344CB8AC3E}">
        <p14:creationId xmlns:p14="http://schemas.microsoft.com/office/powerpoint/2010/main" val="418762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4518"/>
              </p:ext>
            </p:extLst>
          </p:nvPr>
        </p:nvGraphicFramePr>
        <p:xfrm>
          <a:off x="114300" y="381000"/>
          <a:ext cx="8915400" cy="60959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11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347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3121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Artículo: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Pantalón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deportivo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Tallas: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XXS,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XS,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S, M, L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200" b="1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XL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200" b="1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XXL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121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Características</a:t>
                      </a:r>
                      <a:r>
                        <a:rPr lang="es-MX" sz="1200" b="1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Generales</a:t>
                      </a:r>
                      <a:r>
                        <a:rPr lang="es-MX" sz="1200" b="1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b="1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b="1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121">
                <a:tc gridSpan="4">
                  <a:txBody>
                    <a:bodyPr/>
                    <a:lstStyle/>
                    <a:p>
                      <a:pPr marL="8382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deportiva,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pantalón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elástico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jareta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cintura.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21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Detalles</a:t>
                      </a:r>
                      <a:r>
                        <a:rPr lang="es-MX" sz="1200" b="1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b="1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Confección: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83515">
                <a:tc gridSpan="4">
                  <a:txBody>
                    <a:bodyPr/>
                    <a:lstStyle/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tela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100%</a:t>
                      </a:r>
                      <a:r>
                        <a:rPr lang="es-MX" sz="120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poliéster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unidas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200" spc="-15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marR="127000" indent="-227329">
                        <a:lnSpc>
                          <a:spcPct val="114799"/>
                        </a:lnSpc>
                        <a:spcBef>
                          <a:spcPts val="10"/>
                        </a:spcBef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Fabricado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2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marino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19-4028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TP).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Delantero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trasero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corte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costados.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marR="167005" indent="-227329">
                        <a:lnSpc>
                          <a:spcPct val="114799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Bolsas</a:t>
                      </a:r>
                      <a:r>
                        <a:rPr lang="es-MX" sz="12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costados,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presillas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c.5</a:t>
                      </a:r>
                      <a:r>
                        <a:rPr lang="es-MX" sz="1200" spc="97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extremos</a:t>
                      </a:r>
                      <a:r>
                        <a:rPr lang="es-MX" sz="12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 301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c.1</a:t>
                      </a:r>
                      <a:r>
                        <a:rPr lang="es-MX" sz="1200" spc="112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contorno 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vista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0.6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(+/- 0.3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)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Abertura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</a:t>
                      </a:r>
                      <a:r>
                        <a:rPr lang="es-MX" sz="12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estandarizada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18</a:t>
                      </a:r>
                      <a:r>
                        <a:rPr lang="es-MX" sz="120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(+/-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 cm)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todas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tallas.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cintura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ajusta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elástico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3.8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(+/- 0.5 cm)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ancho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realizado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Resortera costura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401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c.7</a:t>
                      </a:r>
                      <a:r>
                        <a:rPr lang="es-MX" sz="1200" spc="104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(medida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tomada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interna).</a:t>
                      </a:r>
                      <a:r>
                        <a:rPr lang="es-MX" sz="1200" spc="25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agujeta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plana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cintura, </a:t>
                      </a:r>
                      <a:r>
                        <a:rPr lang="es-MX" sz="1200" spc="250" baseline="0" noProof="0" dirty="0" err="1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noProof="0" dirty="0" err="1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semejante al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punta</a:t>
                      </a:r>
                      <a:r>
                        <a:rPr lang="es-MX" sz="12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forrada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acetato.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 al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frente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pretina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lleva un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 de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ojales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Ojaleadora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c.6</a:t>
                      </a:r>
                      <a:r>
                        <a:rPr lang="es-MX" sz="1200" spc="97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1.5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0.8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separación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entre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3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marR="240665" lvl="0" indent="-227329" algn="just" defTabSz="914400" eaLnBrk="1" fontAlgn="auto" latinLnBrk="0" hangingPunct="1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8"/>
                        <a:tabLst>
                          <a:tab pos="278765" algn="l"/>
                        </a:tabLst>
                        <a:defRPr/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Dobladillo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inferior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(tobillos)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2 cm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(+/- 0.5 cm)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confeccionado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Collaretera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406</a:t>
                      </a:r>
                      <a:r>
                        <a:rPr lang="es-MX" sz="1200" baseline="2430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c.3</a:t>
                      </a:r>
                      <a:r>
                        <a:rPr lang="es-MX" sz="1200" spc="345" baseline="2430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 dos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 rectas paralelas entre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si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marR="219075" indent="-227329" algn="just">
                        <a:lnSpc>
                          <a:spcPts val="1639"/>
                        </a:lnSpc>
                        <a:spcBef>
                          <a:spcPts val="45"/>
                        </a:spcBef>
                        <a:buAutoNum type="arabicPeriod" startAt="8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lado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izquierdo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pantalón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cuenta con aplicativo institucional del Gobierno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del estado de Guanajuato. </a:t>
                      </a:r>
                      <a:r>
                        <a:rPr lang="es-MX" sz="1200" u="none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 parte más alta del escudo  esta a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lineada</a:t>
                      </a:r>
                      <a:r>
                        <a:rPr lang="es-MX" sz="1200" u="none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200" u="none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final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bolsa.</a:t>
                      </a:r>
                      <a:r>
                        <a:rPr lang="es-MX" sz="1200" u="none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El</a:t>
                      </a:r>
                      <a:r>
                        <a:rPr lang="es-MX" sz="1200" u="none" spc="-1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aplicativo se encuentra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5.5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200" u="none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(+/- 0.5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200" u="none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partiendo de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u="none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</a:t>
                      </a:r>
                      <a:r>
                        <a:rPr lang="es-MX" sz="1200" u="none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 termino a la última</a:t>
                      </a:r>
                      <a:r>
                        <a:rPr lang="es-MX" sz="1200" u="none" spc="-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letra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la leyenda “GUANAJUATO“. Aplicativo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</a:t>
                      </a:r>
                      <a:r>
                        <a:rPr lang="es-MX" sz="1200" u="none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6 cm (+/- 0.5 cm) de alto por 7 cm (+/- 0.5 cm) de ancho, m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edida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integral de escudo y leyendas .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 parte superior del aplicativo 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deberá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ser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 Escudo del gobierno del Estado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Guanajuato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Debajo del escudo se encuentra la leyenda “GUANAJUATO” y debajo de esta la leyenda “GOBIERNO DE LA GENTE”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Aplicativo </a:t>
                      </a:r>
                      <a:r>
                        <a:rPr lang="es-MX" sz="1200" u="none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en color blanco</a:t>
                      </a:r>
                      <a:r>
                        <a:rPr lang="es-MX" sz="1200" u="none" kern="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Se aplica a la prenda mediante transferencia de calor.</a:t>
                      </a:r>
                    </a:p>
                    <a:p>
                      <a:pPr marL="277495" marR="219075" indent="-227329" algn="just">
                        <a:lnSpc>
                          <a:spcPts val="1639"/>
                        </a:lnSpc>
                        <a:spcBef>
                          <a:spcPts val="45"/>
                        </a:spcBef>
                        <a:buAutoNum type="arabicPeriod" startAt="8"/>
                        <a:tabLst>
                          <a:tab pos="278765" algn="l"/>
                        </a:tabLst>
                      </a:pP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	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Trasero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unidos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medio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r>
                        <a:rPr lang="es-MX" sz="1200" spc="104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</a:p>
                    <a:p>
                      <a:pPr marL="277495" marR="219075" indent="-227329" algn="just">
                        <a:lnSpc>
                          <a:spcPts val="1639"/>
                        </a:lnSpc>
                        <a:spcBef>
                          <a:spcPts val="45"/>
                        </a:spcBef>
                        <a:buAutoNum type="arabicPeriod" startAt="8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Habilitación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 (s)</a:t>
                      </a:r>
                      <a:r>
                        <a:rPr lang="es-MX" sz="12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uniones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inicio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costuras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(pretina,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dobladillos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bolsillos)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mayor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refuerzo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 	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utilizando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Presilladora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1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200" spc="-15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c.5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</a:p>
                    <a:p>
                      <a:pPr marL="277495" marR="219075" indent="-227329" algn="just">
                        <a:lnSpc>
                          <a:spcPts val="1639"/>
                        </a:lnSpc>
                        <a:spcBef>
                          <a:spcPts val="45"/>
                        </a:spcBef>
                        <a:buAutoNum type="arabicPeriod" startAt="8"/>
                        <a:tabLst>
                          <a:tab pos="278765" algn="l"/>
                        </a:tabLst>
                      </a:pP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prenda,</a:t>
                      </a:r>
                      <a:r>
                        <a:rPr lang="es-MX" sz="1200" spc="1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11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centro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trasero,</a:t>
                      </a:r>
                      <a:r>
                        <a:rPr lang="es-MX" sz="1200" spc="1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posiciona</a:t>
                      </a:r>
                      <a:r>
                        <a:rPr lang="es-MX" sz="1200" spc="1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etiqueta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200" spc="1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cuidado</a:t>
                      </a:r>
                      <a:r>
                        <a:rPr lang="es-MX" sz="120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conforme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orma</a:t>
                      </a:r>
                      <a:r>
                        <a:rPr lang="es-MX" sz="1200" spc="1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NOM-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004-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SE-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2021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siendo</a:t>
                      </a:r>
                      <a:r>
                        <a:rPr lang="es-MX" sz="1200" spc="1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1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información</a:t>
                      </a:r>
                      <a:r>
                        <a:rPr lang="es-MX" sz="1200" spc="1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1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fabricante</a:t>
                      </a:r>
                      <a:r>
                        <a:rPr lang="es-MX" sz="1200" spc="1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200" spc="1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importador,</a:t>
                      </a:r>
                      <a:r>
                        <a:rPr lang="es-MX" sz="1200" spc="1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200" spc="1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1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fibras,</a:t>
                      </a:r>
                      <a:r>
                        <a:rPr lang="es-MX" sz="1200" spc="1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200" spc="1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1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cuidado</a:t>
                      </a:r>
                      <a:r>
                        <a:rPr lang="es-MX" sz="1200" spc="1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1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1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talla,</a:t>
                      </a:r>
                      <a:r>
                        <a:rPr lang="es-MX" sz="1200" spc="1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usando</a:t>
                      </a:r>
                      <a:r>
                        <a:rPr lang="es-MX" sz="1200" spc="1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1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resortera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401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c.7</a:t>
                      </a:r>
                      <a:r>
                        <a:rPr lang="es-MX" sz="1200" spc="487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momento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pretina.  </a:t>
                      </a:r>
                      <a:r>
                        <a:rPr lang="es-MX" sz="1200" spc="-75" baseline="23148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</a:t>
                      </a:r>
                      <a:endParaRPr lang="es-MX" sz="1200" baseline="23148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EA608D18-5995-BB4A-61B5-BD2666E27EE1}"/>
              </a:ext>
            </a:extLst>
          </p:cNvPr>
          <p:cNvSpPr txBox="1"/>
          <p:nvPr/>
        </p:nvSpPr>
        <p:spPr>
          <a:xfrm>
            <a:off x="8191500" y="6479262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11</a:t>
            </a:r>
          </a:p>
        </p:txBody>
      </p:sp>
    </p:spTree>
    <p:extLst>
      <p:ext uri="{BB962C8B-B14F-4D97-AF65-F5344CB8AC3E}">
        <p14:creationId xmlns:p14="http://schemas.microsoft.com/office/powerpoint/2010/main" val="3584089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17846AC6-C8C8-BBC1-625E-293DAFC03F33}"/>
              </a:ext>
            </a:extLst>
          </p:cNvPr>
          <p:cNvSpPr txBox="1">
            <a:spLocks/>
          </p:cNvSpPr>
          <p:nvPr/>
        </p:nvSpPr>
        <p:spPr>
          <a:xfrm>
            <a:off x="0" y="2057400"/>
            <a:ext cx="9144000" cy="27432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ESPECIFICACIONES TÉCNICAS MÍNIMAS SOLICITADAS PARA EL TEJIDO QUE INTEGRA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 EL PANTALÓN DEPORTIVO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D2DD9AE-F4C7-F654-5D72-D5E17BA9F7D3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12</a:t>
            </a:r>
          </a:p>
        </p:txBody>
      </p:sp>
    </p:spTree>
    <p:extLst>
      <p:ext uri="{BB962C8B-B14F-4D97-AF65-F5344CB8AC3E}">
        <p14:creationId xmlns:p14="http://schemas.microsoft.com/office/powerpoint/2010/main" val="4083815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F3EBD-0282-CFEF-72FC-B26F55092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66E0F8D0-E467-74AD-EF30-31EE63519C2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0" y="1391411"/>
            <a:ext cx="1391412" cy="284988"/>
          </a:xfrm>
          <a:prstGeom prst="rect">
            <a:avLst/>
          </a:prstGeom>
        </p:spPr>
      </p:pic>
      <p:sp>
        <p:nvSpPr>
          <p:cNvPr id="4" name="object 4">
            <a:extLst>
              <a:ext uri="{FF2B5EF4-FFF2-40B4-BE49-F238E27FC236}">
                <a16:creationId xmlns:a16="http://schemas.microsoft.com/office/drawing/2014/main" id="{69FEB3EE-046E-D15D-4907-BC8268E1BACB}"/>
              </a:ext>
            </a:extLst>
          </p:cNvPr>
          <p:cNvSpPr txBox="1"/>
          <p:nvPr/>
        </p:nvSpPr>
        <p:spPr>
          <a:xfrm>
            <a:off x="304291" y="201282"/>
            <a:ext cx="3460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TELA</a:t>
            </a:r>
            <a:r>
              <a:rPr lang="es-MX" sz="1800" b="1" spc="-1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BASE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CHAMARRA</a:t>
            </a:r>
            <a:r>
              <a:rPr lang="es-MX" sz="1800" b="1" spc="-1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lang="es-MX" sz="1800" b="1" spc="1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35" noProof="0" dirty="0">
                <a:solidFill>
                  <a:srgbClr val="FFFFFF"/>
                </a:solidFill>
                <a:latin typeface="Calibri"/>
                <a:cs typeface="Calibri"/>
              </a:rPr>
              <a:t>PANTALÓN</a:t>
            </a:r>
            <a:endParaRPr lang="es-MX" sz="1800" noProof="0" dirty="0">
              <a:latin typeface="Calibri"/>
              <a:cs typeface="Calibri"/>
            </a:endParaRP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F378966D-9AA8-BDD5-B117-247148EF27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17576"/>
              </p:ext>
            </p:extLst>
          </p:nvPr>
        </p:nvGraphicFramePr>
        <p:xfrm>
          <a:off x="114300" y="412090"/>
          <a:ext cx="8915400" cy="60599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19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22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1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7605"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Concepto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Especificación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Unidad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Método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7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s-MX" sz="110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Composición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s-MX" sz="1100" noProof="0" dirty="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Poliéster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s-MX" sz="1100" noProof="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NMX-A-084-INNTEX-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5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Fibra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67310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TEX</a:t>
                      </a:r>
                      <a:r>
                        <a:rPr lang="es-MX" sz="900" spc="1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(masa</a:t>
                      </a:r>
                      <a:r>
                        <a:rPr lang="es-MX" sz="9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lineal</a:t>
                      </a:r>
                      <a:r>
                        <a:rPr lang="es-MX" sz="900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indistinta)</a:t>
                      </a:r>
                      <a:r>
                        <a:rPr lang="es-MX" sz="900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mayor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110</a:t>
                      </a:r>
                      <a:r>
                        <a:rPr lang="es-MX" sz="900" spc="18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filamentos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(capilares)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las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direcciones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tejido)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Filamentos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(capilares)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29209" marR="20955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ASTM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1059-01,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método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interno del</a:t>
                      </a:r>
                      <a:r>
                        <a:rPr lang="es-MX" sz="900" baseline="0" noProof="0" dirty="0">
                          <a:latin typeface="Calibri"/>
                          <a:cs typeface="Calibri"/>
                        </a:rPr>
                        <a:t> laboratorio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138">
                <a:tc>
                  <a:txBody>
                    <a:bodyPr/>
                    <a:lstStyle/>
                    <a:p>
                      <a:pPr marL="7620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Peso</a:t>
                      </a:r>
                      <a:r>
                        <a:rPr lang="es-MX" sz="900" b="1" spc="37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g/m</a:t>
                      </a:r>
                      <a:r>
                        <a:rPr lang="es-MX" sz="900" spc="-30" baseline="32407" noProof="0" dirty="0">
                          <a:latin typeface="Calibri"/>
                          <a:cs typeface="Calibri"/>
                        </a:rPr>
                        <a:t>2</a:t>
                      </a:r>
                      <a:endParaRPr lang="es-MX" sz="900" baseline="32407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NMX-A-3801-INNTEX-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562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(código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Pantone)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19-4028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TP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Times New Roman"/>
                          <a:cs typeface="Times New Roman"/>
                        </a:rPr>
                        <a:t>Método</a:t>
                      </a:r>
                      <a:r>
                        <a:rPr lang="es-MX" sz="900" baseline="0" noProof="0" dirty="0">
                          <a:latin typeface="Times New Roman"/>
                          <a:cs typeface="Times New Roman"/>
                        </a:rPr>
                        <a:t> interno del laboratorio</a:t>
                      </a: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2478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Construcción</a:t>
                      </a:r>
                      <a:r>
                        <a:rPr lang="es-MX" sz="9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11505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95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33730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70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Hilos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/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pulgada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NMX-A-7211/2-INNTEX-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2540" marR="0" indent="0" algn="ctr" defTabSz="914400" eaLnBrk="1" fontAlgn="auto" latinLnBrk="0" hangingPunct="1">
                        <a:lnSpc>
                          <a:spcPts val="10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r>
                        <a:rPr lang="es-MX" sz="900" spc="-20" noProof="0" dirty="0">
                          <a:latin typeface="+mn-lt"/>
                          <a:cs typeface="Calibri"/>
                        </a:rPr>
                        <a:t> Método “A” Disección del tejido</a:t>
                      </a:r>
                      <a:endParaRPr lang="es-MX" sz="900" noProof="0" dirty="0">
                        <a:latin typeface="+mn-lt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810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Fuerza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máxima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9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tracción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(resistencia) (mayor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igual)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670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400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130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700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N</a:t>
                      </a: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NMX-A-059/2-INNTEX-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810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Resistencia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rasgado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(resistencia) (valores mayores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iguales)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035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765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16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N</a:t>
                      </a: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NMX-A-109-INNTEX-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0481">
                <a:tc>
                  <a:txBody>
                    <a:bodyPr/>
                    <a:lstStyle/>
                    <a:p>
                      <a:pPr marL="7620" marR="323786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Cambio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dimensional</a:t>
                      </a:r>
                      <a:r>
                        <a:rPr lang="es-MX" sz="900" b="1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(encogimiento)</a:t>
                      </a:r>
                      <a:r>
                        <a:rPr lang="es-MX" sz="900" b="1" spc="-10" baseline="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(máximo)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+/-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2.0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spc="17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+/-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2.0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3180" marR="22860" indent="-1079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NMX-A-5077-INNTEX-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2015;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CONDICIONES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lang="es-MX" sz="900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LAVADO: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NMX-A-6330-INNTEX-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9558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lavado   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8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9ECF4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8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06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7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7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944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NMX-A-105-C06-INNTEX-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0672">
                <a:tc>
                  <a:txBody>
                    <a:bodyPr/>
                    <a:lstStyle/>
                    <a:p>
                      <a:pPr marL="7620">
                        <a:lnSpc>
                          <a:spcPts val="944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Lana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Acrílico</a:t>
                      </a:r>
                      <a:r>
                        <a:rPr lang="es-MX" sz="900" b="1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Poliéster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Algodón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44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944"/>
                        </a:lnSpc>
                      </a:pP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9599">
                <a:tc>
                  <a:txBody>
                    <a:bodyPr/>
                    <a:lstStyle/>
                    <a:p>
                      <a:pPr marL="7620">
                        <a:lnSpc>
                          <a:spcPts val="894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Poliamida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3-</a:t>
                      </a:r>
                      <a:r>
                        <a:rPr lang="es-MX" sz="900" b="1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6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17330">
                <a:tc>
                  <a:txBody>
                    <a:bodyPr/>
                    <a:lstStyle/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frote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especificación,</a:t>
                      </a:r>
                      <a:r>
                        <a:rPr lang="es-MX" sz="900" b="1" spc="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manchado.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 </a:t>
                      </a:r>
                    </a:p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Trama  (seco)</a:t>
                      </a:r>
                    </a:p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b="1" spc="-20" baseline="0" noProof="0" dirty="0">
                          <a:latin typeface="Calibri"/>
                          <a:cs typeface="Calibri"/>
                        </a:rPr>
                        <a:t> y  Trama (húmedo)</a:t>
                      </a:r>
                      <a:endParaRPr lang="es-MX" sz="900" b="1" spc="-20" noProof="0" dirty="0">
                        <a:latin typeface="Calibri"/>
                        <a:cs typeface="Calibri"/>
                      </a:endParaRPr>
                    </a:p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7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85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850" noProof="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NMX-A-073-INNTEX-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2005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7118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 luz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artificial 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58419" marR="4889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B02-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INNTEX-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2019</a:t>
                      </a:r>
                      <a:r>
                        <a:rPr lang="es-MX" sz="900" spc="18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Parte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B02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O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A-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208915" marR="19685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165/2-INNTEX-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2006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METODO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62687">
                <a:tc>
                  <a:txBody>
                    <a:bodyPr/>
                    <a:lstStyle/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sudor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0" baseline="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Especificación,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manchado.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  (mínimo) 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Acido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Alcalino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Grados: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Algodón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Poliamida</a:t>
                      </a:r>
                      <a:r>
                        <a:rPr lang="es-MX" sz="900" b="1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0" noProof="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Poliéster 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Acrílico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Lana </a:t>
                      </a:r>
                      <a:r>
                        <a:rPr lang="es-MX" sz="900" b="1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53720" marR="78105" indent="-46482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E04-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INNTEX-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304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Tiempo de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absorción</a:t>
                      </a:r>
                      <a:r>
                        <a:rPr lang="es-MX" sz="900" b="1" spc="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(máximo)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6</a:t>
                      </a: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Segundos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6604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NMX-A-014-INNTEX-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2005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AATCC</a:t>
                      </a:r>
                      <a:r>
                        <a:rPr lang="es-MX" sz="900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TM79-2010e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3175" algn="ctr">
                        <a:lnSpc>
                          <a:spcPts val="103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2(2018)e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Opción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E3399950-D86B-B707-20DB-1FAA2A5812CF}"/>
              </a:ext>
            </a:extLst>
          </p:cNvPr>
          <p:cNvSpPr txBox="1"/>
          <p:nvPr/>
        </p:nvSpPr>
        <p:spPr>
          <a:xfrm>
            <a:off x="8115300" y="6472052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13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58E7062-ACB6-C681-021D-059C1D55ACAE}"/>
              </a:ext>
            </a:extLst>
          </p:cNvPr>
          <p:cNvSpPr txBox="1"/>
          <p:nvPr/>
        </p:nvSpPr>
        <p:spPr>
          <a:xfrm>
            <a:off x="271849" y="42755"/>
            <a:ext cx="3919151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600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BASE CHAMARRA Y PANTALÓN</a:t>
            </a:r>
          </a:p>
        </p:txBody>
      </p:sp>
    </p:spTree>
    <p:extLst>
      <p:ext uri="{BB962C8B-B14F-4D97-AF65-F5344CB8AC3E}">
        <p14:creationId xmlns:p14="http://schemas.microsoft.com/office/powerpoint/2010/main" val="1282764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39D37-619C-5276-98E7-8A9C93985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252AF172-6352-4AD0-9639-668089B246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182532"/>
              </p:ext>
            </p:extLst>
          </p:nvPr>
        </p:nvGraphicFramePr>
        <p:xfrm>
          <a:off x="146050" y="1807210"/>
          <a:ext cx="8839200" cy="3145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1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690">
                <a:tc gridSpan="2">
                  <a:txBody>
                    <a:bodyPr/>
                    <a:lstStyle/>
                    <a:p>
                      <a:pPr algn="ctr">
                        <a:lnSpc>
                          <a:spcPts val="234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Jareta</a:t>
                      </a:r>
                      <a:r>
                        <a:rPr lang="es-MX" sz="2000" b="1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b="1" spc="-5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cintura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Descripción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Agujeta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telar,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plana.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Punta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extremos.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1400" spc="28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la tela base o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similar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690">
                <a:tc gridSpan="2">
                  <a:txBody>
                    <a:bodyPr/>
                    <a:lstStyle/>
                    <a:p>
                      <a:pPr algn="ctr">
                        <a:lnSpc>
                          <a:spcPts val="2345"/>
                        </a:lnSpc>
                      </a:pP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690">
                <a:tc gridSpan="2">
                  <a:txBody>
                    <a:bodyPr/>
                    <a:lstStyle/>
                    <a:p>
                      <a:pPr marL="1905" algn="ctr">
                        <a:lnSpc>
                          <a:spcPts val="235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Hilo</a:t>
                      </a:r>
                      <a:r>
                        <a:rPr lang="es-MX" sz="20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 costura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9525">
                        <a:lnSpc>
                          <a:spcPts val="2355"/>
                        </a:lnSpc>
                      </a:pP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2355"/>
                        </a:lnSpc>
                      </a:pPr>
                      <a:r>
                        <a:rPr lang="es-MX" sz="2000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20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20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lang="es-MX" sz="20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tela</a:t>
                      </a:r>
                      <a:r>
                        <a:rPr lang="es-MX" sz="2000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spc="-10" noProof="0" dirty="0">
                          <a:latin typeface="Calibri"/>
                          <a:cs typeface="Calibri"/>
                        </a:rPr>
                        <a:t>principal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6413A5B8-5924-DD06-9859-E3C8D8C9AAEA}"/>
              </a:ext>
            </a:extLst>
          </p:cNvPr>
          <p:cNvSpPr txBox="1"/>
          <p:nvPr/>
        </p:nvSpPr>
        <p:spPr>
          <a:xfrm>
            <a:off x="146050" y="1143000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CARACTERÍSTICAS ADICIONALES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66A2CB2-8EBE-1C41-92FC-E34FBD067943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14</a:t>
            </a:r>
          </a:p>
        </p:txBody>
      </p:sp>
    </p:spTree>
    <p:extLst>
      <p:ext uri="{BB962C8B-B14F-4D97-AF65-F5344CB8AC3E}">
        <p14:creationId xmlns:p14="http://schemas.microsoft.com/office/powerpoint/2010/main" val="2500421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261617" y="1082751"/>
            <a:ext cx="9512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spc="-25" noProof="0" dirty="0">
                <a:solidFill>
                  <a:srgbClr val="FFFFFF"/>
                </a:solidFill>
                <a:latin typeface="Calibri"/>
                <a:cs typeface="Calibri"/>
              </a:rPr>
              <a:t>CALCETAS</a:t>
            </a:r>
            <a:endParaRPr lang="es-MX" sz="1800" noProof="0" dirty="0">
              <a:latin typeface="Calibri"/>
              <a:cs typeface="Calibri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60001FB-5E71-DF7E-BEAA-0B914602B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61396"/>
            <a:ext cx="2904199" cy="4765866"/>
          </a:xfrm>
          <a:prstGeom prst="rect">
            <a:avLst/>
          </a:prstGeom>
        </p:spPr>
      </p:pic>
      <p:pic>
        <p:nvPicPr>
          <p:cNvPr id="9" name="Imagen 8" descr="Diagrama&#10;&#10;El contenido generado por IA puede ser incorrecto.">
            <a:extLst>
              <a:ext uri="{FF2B5EF4-FFF2-40B4-BE49-F238E27FC236}">
                <a16:creationId xmlns:a16="http://schemas.microsoft.com/office/drawing/2014/main" id="{A4EDEE12-3BBD-DD45-9D3C-CAA2AA08E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792" y="1661396"/>
            <a:ext cx="2905125" cy="47625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E3EF9F2-5627-5B5F-1EE9-0546DD935D0A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15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7740E30-6A86-D4B6-925E-D6786D7471C8}"/>
              </a:ext>
            </a:extLst>
          </p:cNvPr>
          <p:cNvSpPr txBox="1"/>
          <p:nvPr/>
        </p:nvSpPr>
        <p:spPr>
          <a:xfrm>
            <a:off x="152400" y="3810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CALCETAS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3124E9CA-241C-3B32-BE17-8569E5823B1F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CARACTERÍSTICAS GENERALES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DE LAS CALCETAS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46D48A2-E728-4E62-010F-9C7FAD50771D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16</a:t>
            </a:r>
          </a:p>
        </p:txBody>
      </p:sp>
    </p:spTree>
    <p:extLst>
      <p:ext uri="{BB962C8B-B14F-4D97-AF65-F5344CB8AC3E}">
        <p14:creationId xmlns:p14="http://schemas.microsoft.com/office/powerpoint/2010/main" val="3018383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367797"/>
              </p:ext>
            </p:extLst>
          </p:nvPr>
        </p:nvGraphicFramePr>
        <p:xfrm>
          <a:off x="141923" y="2339873"/>
          <a:ext cx="8860154" cy="21782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103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5840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Artículo: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Calcetas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05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Tallas: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Unitalla</a:t>
                      </a: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840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Características</a:t>
                      </a:r>
                      <a:r>
                        <a:rPr lang="es-MX" sz="1100" b="1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Generales</a:t>
                      </a:r>
                      <a:r>
                        <a:rPr lang="es-MX" sz="1100" b="1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b="1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b="1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Prenda: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840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Calceta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deportiva</a:t>
                      </a:r>
                      <a:r>
                        <a:rPr lang="es-MX" sz="11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unisex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840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Detalles</a:t>
                      </a:r>
                      <a:r>
                        <a:rPr lang="es-MX" sz="1100" b="1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b="1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Confección: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7373">
                <a:tc gridSpan="4">
                  <a:txBody>
                    <a:bodyPr/>
                    <a:lstStyle/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punto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blanco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</a:p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54%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Algodón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/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40%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Nylon (Poliamida)/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6%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Elastano</a:t>
                      </a:r>
                      <a:r>
                        <a:rPr lang="es-MX" sz="1100" b="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b="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 puntos</a:t>
                      </a:r>
                      <a:r>
                        <a:rPr lang="es-MX" sz="1100" b="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porcentuales</a:t>
                      </a:r>
                      <a:r>
                        <a:rPr lang="es-MX" sz="1100" b="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100" b="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cada</a:t>
                      </a:r>
                      <a:r>
                        <a:rPr lang="es-MX" sz="1100" b="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fibra)</a:t>
                      </a:r>
                    </a:p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sistema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compresión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suave.</a:t>
                      </a:r>
                      <a:endParaRPr lang="es-MX" sz="1100" spc="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 punta del pie de la calceta cierra con una costura.</a:t>
                      </a:r>
                    </a:p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diseño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ayuda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transpiración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medio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sus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canales.</a:t>
                      </a:r>
                    </a:p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bordados, de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leyenda de “GUANAJUATO”,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y debajo de esta, leyenda “GOBIERNO DE LA GENTE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”.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ambas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caras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calceta.</a:t>
                      </a:r>
                      <a:endParaRPr lang="es-MX" sz="1100" spc="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Dobladillo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en abertura superior de la calceta. Confeccionado con hilo elástico, para ajuste.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47D92C5F-CB1B-22C6-9520-E5BAA2FA9DC1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2D54F1-FCF1-71CD-B7C7-D8CFDFB62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9032" y="798419"/>
            <a:ext cx="8914968" cy="6032421"/>
          </a:xfrm>
        </p:spPr>
        <p:txBody>
          <a:bodyPr wrap="square" lIns="0" tIns="0" rIns="0" bIns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Chamarra Deportiva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………………………………………………………………………………………......…..............................................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Características Generales de la Chamarra Deportiva………………………………….................................................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2-3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Especificaciones Técnicas mínimas solicitadas para los tejidos que integran la Chamarra Deportiva……....</a:t>
            </a:r>
            <a:r>
              <a:rPr lang="es-MX" sz="1400" b="1" noProof="0" dirty="0">
                <a:solidFill>
                  <a:srgbClr val="002060"/>
                </a:solidFill>
              </a:rPr>
              <a:t>4-8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Pantalón Deportivo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………………………………………………………………………………………......…...............................................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9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Características Generales del Pantalón Deportivo….………………………………….................................................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10-11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Especificaciones Técnicas mínimas solicitadas para el tejido que integra el Pantalón Deportivo................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12-14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Calcetas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……………………………………………………………………………………......….....................................................................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15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Características Generales de las Calcetas……………….…………………………………..................................................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16-17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Especificaciones Técnicas mínimas solicitadas del tejido de las Calcetas…………………………………………….......</a:t>
            </a:r>
            <a:r>
              <a:rPr lang="es-MX" sz="1400" b="1" noProof="0" dirty="0">
                <a:solidFill>
                  <a:srgbClr val="002060"/>
                </a:solidFill>
              </a:rPr>
              <a:t>18-19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Playera Deportiva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………………………………………………………………………………………......…...................................................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20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Características Generales de la Playera Deportiva…………………………………......................................................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21-22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Especificaciones Técnicas mínimas solicitadas para los tejidos que integran la Playera Deportiva…..….…...</a:t>
            </a:r>
            <a:r>
              <a:rPr lang="es-MX" sz="1400" b="1" noProof="0" dirty="0">
                <a:solidFill>
                  <a:srgbClr val="002060"/>
                </a:solidFill>
              </a:rPr>
              <a:t>23-24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Short Deportivo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………………………………………………………………………......….......................................................................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25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Características Generales del Short Deportivo ……..…………………………………..................................................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26-27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Especificaciones Técnicas mínimas solicitadas para el tejido que integra el Short…………….………..…..………..</a:t>
            </a:r>
            <a:r>
              <a:rPr lang="es-MX" sz="1400" b="1" noProof="0" dirty="0">
                <a:solidFill>
                  <a:srgbClr val="002060"/>
                </a:solidFill>
              </a:rPr>
              <a:t>28-30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Gorra ………….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……………………………………………………………………………………......…............................................................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31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Características Generales de la Gorra……………………..………………………………….................................................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32-33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Especificaciones Técnicas mínimas solicitadas para el tejido que integra la Gorra………….……………...........…</a:t>
            </a:r>
            <a:r>
              <a:rPr lang="es-MX" sz="1400" b="1" noProof="0" dirty="0">
                <a:solidFill>
                  <a:srgbClr val="002060"/>
                </a:solidFill>
              </a:rPr>
              <a:t>34-35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Medidas por Talla para las Prendas que Integran el Conjunto Deportivo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………………………………………………………………………………...........…...................................................................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36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Medidas por talla para prendas: CHAMARRA DEPORTIVA..............................................................................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37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Medidas por talla para prendas: PANTALÓN DEPORTIVO...............................................................................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38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Medidas por talla para prendas: SHORT..........................................................................................................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39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</a:rPr>
              <a:t>Medidas por talla para prendas: PLAYERA DEPORTIVA …………………………..............................................…......</a:t>
            </a:r>
            <a:r>
              <a:rPr lang="es-MX" sz="1400" b="1" noProof="0" dirty="0">
                <a:solidFill>
                  <a:srgbClr val="002060"/>
                </a:solidFill>
              </a:rPr>
              <a:t>40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sz="1400" b="1" noProof="0" dirty="0">
                <a:solidFill>
                  <a:srgbClr val="002060"/>
                </a:solidFill>
              </a:rPr>
              <a:t>Glosario de puntadas de costuras</a:t>
            </a:r>
            <a:r>
              <a:rPr lang="es-MX" sz="1400" noProof="0" dirty="0">
                <a:solidFill>
                  <a:srgbClr val="002060"/>
                </a:solidFill>
              </a:rPr>
              <a:t>………………………………......…....................................................................................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</a:rPr>
              <a:t>41</a:t>
            </a:r>
            <a:endParaRPr lang="es-MX" sz="1400" b="1" noProof="0" dirty="0">
              <a:solidFill>
                <a:srgbClr val="002060"/>
              </a:solidFill>
              <a:ea typeface="Calibri"/>
              <a:cs typeface="Calibri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  <a:ea typeface="Calibri"/>
                <a:cs typeface="Calibri"/>
              </a:rPr>
              <a:t>Definiciones.......................................................................................................................................................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  <a:ea typeface="Calibri"/>
                <a:cs typeface="Calibri"/>
              </a:rPr>
              <a:t>42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MX" sz="1400" noProof="0" dirty="0">
                <a:solidFill>
                  <a:srgbClr val="002060"/>
                </a:solidFill>
                <a:ea typeface="Calibri"/>
                <a:cs typeface="Calibri"/>
              </a:rPr>
              <a:t>Tipos de puntadas de acuerdo a ISO 4915........................................................................................................</a:t>
            </a:r>
            <a:r>
              <a:rPr lang="es-MX" sz="1400" b="1" noProof="0" dirty="0">
                <a:solidFill>
                  <a:srgbClr val="002060"/>
                </a:solidFill>
                <a:ea typeface="Calibri"/>
                <a:cs typeface="Calibri"/>
              </a:rPr>
              <a:t>43-44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49DC4E0-06F6-F499-583E-C98AC587021F}"/>
              </a:ext>
            </a:extLst>
          </p:cNvPr>
          <p:cNvSpPr txBox="1"/>
          <p:nvPr/>
        </p:nvSpPr>
        <p:spPr>
          <a:xfrm>
            <a:off x="229032" y="2286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noProof="0" dirty="0">
                <a:solidFill>
                  <a:srgbClr val="002060"/>
                </a:solidFill>
              </a:rPr>
              <a:t>ÍNDICE</a:t>
            </a:r>
          </a:p>
        </p:txBody>
      </p:sp>
    </p:spTree>
    <p:extLst>
      <p:ext uri="{BB962C8B-B14F-4D97-AF65-F5344CB8AC3E}">
        <p14:creationId xmlns:p14="http://schemas.microsoft.com/office/powerpoint/2010/main" val="1483530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E333DDB-3461-6448-B4EB-A2FD12E87A97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18</a:t>
            </a: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D66D8514-C4BC-27B9-D0CD-939234AD0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5740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s-MX" sz="4400" b="1" noProof="0" dirty="0">
                <a:solidFill>
                  <a:srgbClr val="002060"/>
                </a:solidFill>
              </a:rPr>
              <a:t>ESPECIFICACIONES TÉCNICAS MÍNIMAS SOLICITADAS DEL TEJIDO DE LAS CALCETAS </a:t>
            </a:r>
          </a:p>
        </p:txBody>
      </p:sp>
    </p:spTree>
    <p:extLst>
      <p:ext uri="{BB962C8B-B14F-4D97-AF65-F5344CB8AC3E}">
        <p14:creationId xmlns:p14="http://schemas.microsoft.com/office/powerpoint/2010/main" val="849126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2287016" y="277736"/>
            <a:ext cx="1461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TELA</a:t>
            </a:r>
            <a:r>
              <a:rPr lang="es-MX" sz="1800" b="1" spc="-2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25" noProof="0" dirty="0">
                <a:solidFill>
                  <a:srgbClr val="FFFFFF"/>
                </a:solidFill>
                <a:latin typeface="Calibri"/>
                <a:cs typeface="Calibri"/>
              </a:rPr>
              <a:t>CALCETAS</a:t>
            </a:r>
            <a:endParaRPr lang="es-MX" sz="1800" noProof="0" dirty="0">
              <a:latin typeface="Calibri"/>
              <a:cs typeface="Calibri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818039"/>
              </p:ext>
            </p:extLst>
          </p:nvPr>
        </p:nvGraphicFramePr>
        <p:xfrm>
          <a:off x="164464" y="560858"/>
          <a:ext cx="8815071" cy="58657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476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9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Concepto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Especificación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Unidad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Método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34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050" b="1" spc="-10" baseline="0" noProof="0" dirty="0">
                          <a:latin typeface="+mn-lt"/>
                          <a:cs typeface="Calibri"/>
                        </a:rPr>
                        <a:t> </a:t>
                      </a: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b="1" spc="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5 puntos</a:t>
                      </a:r>
                      <a:r>
                        <a:rPr lang="es-MX" sz="1050" b="1" spc="-2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porcentuales</a:t>
                      </a:r>
                      <a:r>
                        <a:rPr lang="es-MX" sz="1050" b="1" spc="-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cada</a:t>
                      </a:r>
                      <a:r>
                        <a:rPr lang="es-MX" sz="105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fibra)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lang="es-MX" sz="1800" noProof="0" dirty="0">
                        <a:latin typeface="+mn-lt"/>
                        <a:cs typeface="Times New Roman"/>
                      </a:endParaRPr>
                    </a:p>
                    <a:p>
                      <a:pPr marL="133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  54%</a:t>
                      </a:r>
                      <a:r>
                        <a:rPr lang="es-MX" sz="1100" spc="-3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latin typeface="+mn-lt"/>
                          <a:cs typeface="Calibri"/>
                        </a:rPr>
                        <a:t>Algodón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  <a:p>
                      <a:pPr marL="133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spc="-5" noProof="0" dirty="0"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40%</a:t>
                      </a:r>
                      <a:r>
                        <a:rPr lang="es-MX" sz="1100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Poliamida (Nylon)</a:t>
                      </a:r>
                    </a:p>
                    <a:p>
                      <a:pPr marL="133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   6%</a:t>
                      </a:r>
                      <a:r>
                        <a:rPr lang="es-MX" sz="1100" spc="-3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Elastano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marL="26670" algn="ctr">
                        <a:lnSpc>
                          <a:spcPct val="100000"/>
                        </a:lnSpc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890" marR="26162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NMX-A-1833-1-INNTEX-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2014</a:t>
                      </a:r>
                      <a:r>
                        <a:rPr lang="es-MX" sz="1100" spc="500" noProof="0" dirty="0">
                          <a:latin typeface="+mn-lt"/>
                          <a:cs typeface="Calibri"/>
                        </a:rPr>
                        <a:t> </a:t>
                      </a:r>
                    </a:p>
                    <a:p>
                      <a:pPr marL="8890" marR="26162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NMX-A-1833-2-INNTEX-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2014</a:t>
                      </a:r>
                      <a:r>
                        <a:rPr lang="es-MX" sz="1100" spc="500" noProof="0" dirty="0">
                          <a:latin typeface="+mn-lt"/>
                          <a:cs typeface="Calibri"/>
                        </a:rPr>
                        <a:t> </a:t>
                      </a:r>
                    </a:p>
                    <a:p>
                      <a:pPr marL="8890" marR="26162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NMX-A-1833-7-INNTEX-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2014</a:t>
                      </a:r>
                      <a:r>
                        <a:rPr lang="es-MX" sz="1100" spc="500" noProof="0" dirty="0">
                          <a:latin typeface="+mn-lt"/>
                          <a:cs typeface="Calibri"/>
                        </a:rPr>
                        <a:t> </a:t>
                      </a:r>
                    </a:p>
                    <a:p>
                      <a:pPr marL="8890" marR="26162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NMX-A-1833-12-INNTEX-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2014</a:t>
                      </a:r>
                      <a:r>
                        <a:rPr lang="es-MX" sz="1100" spc="500" noProof="0" dirty="0">
                          <a:latin typeface="+mn-lt"/>
                          <a:cs typeface="Calibri"/>
                        </a:rPr>
                        <a:t> </a:t>
                      </a: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841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Peso</a:t>
                      </a:r>
                      <a:r>
                        <a:rPr lang="es-MX" sz="1050" b="1" spc="-40" noProof="0" dirty="0">
                          <a:latin typeface="+mn-lt"/>
                          <a:cs typeface="Calibri"/>
                        </a:rPr>
                        <a:t> por pieza 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(mínimo)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215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es-MX" sz="1100" spc="-25" noProof="0" dirty="0">
                          <a:latin typeface="+mn-lt"/>
                          <a:cs typeface="Calibri"/>
                        </a:rPr>
                        <a:t>18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g</a:t>
                      </a:r>
                    </a:p>
                  </a:txBody>
                  <a:tcPr marL="0" marR="0" marT="120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NMX-A-3801-INNTEX-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2012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121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Cambio</a:t>
                      </a:r>
                      <a:r>
                        <a:rPr lang="es-MX" sz="1050" b="1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dimensional</a:t>
                      </a:r>
                      <a:r>
                        <a:rPr lang="es-MX" sz="1050" b="1" spc="1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(encogimiento) (máximo)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es-MX" sz="1050" noProof="0" dirty="0">
                          <a:latin typeface="+mn-lt"/>
                          <a:cs typeface="Arial MT"/>
                        </a:rPr>
                        <a:t>Largo</a:t>
                      </a:r>
                      <a:r>
                        <a:rPr lang="es-MX" sz="1050" spc="5" noProof="0" dirty="0">
                          <a:latin typeface="+mn-lt"/>
                          <a:cs typeface="Arial MT"/>
                        </a:rPr>
                        <a:t> </a:t>
                      </a:r>
                      <a:r>
                        <a:rPr lang="es-MX" sz="1050" spc="-10" noProof="0" dirty="0">
                          <a:latin typeface="+mn-lt"/>
                          <a:cs typeface="Arial MT"/>
                        </a:rPr>
                        <a:t>pierna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571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es-MX" sz="1050" noProof="0" dirty="0">
                          <a:latin typeface="+mn-lt"/>
                          <a:cs typeface="Calibri"/>
                        </a:rPr>
                        <a:t>±</a:t>
                      </a:r>
                      <a:r>
                        <a:rPr lang="es-MX" sz="1050" spc="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35" noProof="0" dirty="0">
                          <a:latin typeface="+mn-lt"/>
                          <a:cs typeface="Calibri"/>
                        </a:rPr>
                        <a:t>5</a:t>
                      </a:r>
                      <a:r>
                        <a:rPr lang="es-MX" sz="1050" spc="-35" noProof="0" dirty="0">
                          <a:latin typeface="+mn-lt"/>
                          <a:cs typeface="Arial MT"/>
                        </a:rPr>
                        <a:t>%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571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marL="28321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lang="es-MX" sz="1050" spc="-10" noProof="0" dirty="0">
                          <a:latin typeface="+mn-lt"/>
                          <a:cs typeface="Calibri"/>
                        </a:rPr>
                        <a:t>NMX-</a:t>
                      </a:r>
                      <a:r>
                        <a:rPr lang="es-MX" sz="1050" noProof="0" dirty="0">
                          <a:latin typeface="+mn-lt"/>
                          <a:cs typeface="Calibri"/>
                        </a:rPr>
                        <a:t>A-</a:t>
                      </a:r>
                      <a:r>
                        <a:rPr lang="es-MX" sz="1050" spc="-10" noProof="0" dirty="0">
                          <a:latin typeface="+mn-lt"/>
                          <a:cs typeface="Calibri"/>
                        </a:rPr>
                        <a:t>5077-INNTEX-</a:t>
                      </a:r>
                      <a:r>
                        <a:rPr lang="es-MX" sz="1050" spc="-20" noProof="0" dirty="0">
                          <a:latin typeface="+mn-lt"/>
                          <a:cs typeface="Calibri"/>
                        </a:rPr>
                        <a:t>2015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4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lang="es-MX" sz="1050" noProof="0" dirty="0">
                          <a:latin typeface="+mn-lt"/>
                          <a:cs typeface="Arial MT"/>
                        </a:rPr>
                        <a:t>Ancho</a:t>
                      </a:r>
                      <a:r>
                        <a:rPr lang="es-MX" sz="1050" spc="-10" noProof="0" dirty="0">
                          <a:latin typeface="+mn-lt"/>
                          <a:cs typeface="Arial MT"/>
                        </a:rPr>
                        <a:t> pierna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lang="es-MX" sz="1050" noProof="0" dirty="0">
                          <a:latin typeface="+mn-lt"/>
                          <a:cs typeface="Calibri"/>
                        </a:rPr>
                        <a:t>±</a:t>
                      </a:r>
                      <a:r>
                        <a:rPr lang="es-MX" sz="1050" spc="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35" noProof="0" dirty="0">
                          <a:latin typeface="+mn-lt"/>
                          <a:cs typeface="Calibri"/>
                        </a:rPr>
                        <a:t>5</a:t>
                      </a:r>
                      <a:r>
                        <a:rPr lang="es-MX" sz="1050" spc="-35" noProof="0" dirty="0">
                          <a:latin typeface="+mn-lt"/>
                          <a:cs typeface="Arial MT"/>
                        </a:rPr>
                        <a:t>%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4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lang="es-MX" sz="1050" noProof="0" dirty="0">
                          <a:latin typeface="+mn-lt"/>
                          <a:cs typeface="Arial MT"/>
                        </a:rPr>
                        <a:t>Largo</a:t>
                      </a:r>
                      <a:r>
                        <a:rPr lang="es-MX" sz="1050" spc="5" noProof="0" dirty="0">
                          <a:latin typeface="+mn-lt"/>
                          <a:cs typeface="Arial MT"/>
                        </a:rPr>
                        <a:t> </a:t>
                      </a:r>
                      <a:r>
                        <a:rPr lang="es-MX" sz="1050" spc="-25" noProof="0" dirty="0">
                          <a:latin typeface="+mn-lt"/>
                          <a:cs typeface="Arial MT"/>
                        </a:rPr>
                        <a:t>pie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lang="es-MX" sz="1050" noProof="0" dirty="0">
                          <a:latin typeface="+mn-lt"/>
                          <a:cs typeface="Calibri"/>
                        </a:rPr>
                        <a:t>±</a:t>
                      </a:r>
                      <a:r>
                        <a:rPr lang="es-MX" sz="1050" spc="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35" noProof="0" dirty="0">
                          <a:latin typeface="+mn-lt"/>
                          <a:cs typeface="Calibri"/>
                        </a:rPr>
                        <a:t>6</a:t>
                      </a:r>
                      <a:r>
                        <a:rPr lang="es-MX" sz="1050" spc="-35" noProof="0" dirty="0">
                          <a:latin typeface="+mn-lt"/>
                          <a:cs typeface="Arial MT"/>
                        </a:rPr>
                        <a:t>%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4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lang="es-MX" sz="1050" noProof="0" dirty="0">
                          <a:latin typeface="+mn-lt"/>
                          <a:cs typeface="Arial MT"/>
                        </a:rPr>
                        <a:t>Ancho</a:t>
                      </a:r>
                      <a:r>
                        <a:rPr lang="es-MX" sz="1050" spc="-10" noProof="0" dirty="0">
                          <a:latin typeface="+mn-lt"/>
                          <a:cs typeface="Arial MT"/>
                        </a:rPr>
                        <a:t> </a:t>
                      </a:r>
                      <a:r>
                        <a:rPr lang="es-MX" sz="1050" spc="-25" noProof="0" dirty="0">
                          <a:latin typeface="+mn-lt"/>
                          <a:cs typeface="Arial MT"/>
                        </a:rPr>
                        <a:t>pie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lang="es-MX" sz="1050" noProof="0" dirty="0">
                          <a:latin typeface="+mn-lt"/>
                          <a:cs typeface="Calibri"/>
                        </a:rPr>
                        <a:t>±</a:t>
                      </a:r>
                      <a:r>
                        <a:rPr lang="es-MX" sz="1050" spc="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35" noProof="0" dirty="0">
                          <a:latin typeface="+mn-lt"/>
                          <a:cs typeface="Calibri"/>
                        </a:rPr>
                        <a:t>6</a:t>
                      </a:r>
                      <a:r>
                        <a:rPr lang="es-MX" sz="1050" spc="-35" noProof="0" dirty="0">
                          <a:latin typeface="+mn-lt"/>
                          <a:cs typeface="Arial MT"/>
                        </a:rPr>
                        <a:t>%</a:t>
                      </a:r>
                      <a:endParaRPr lang="es-MX" sz="1050" noProof="0" dirty="0">
                        <a:latin typeface="+mn-lt"/>
                        <a:cs typeface="Arial MT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34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Solidez</a:t>
                      </a:r>
                      <a:r>
                        <a:rPr lang="es-MX" sz="1050" b="1" spc="-25" noProof="0" dirty="0">
                          <a:latin typeface="+mn-lt"/>
                          <a:cs typeface="Calibri"/>
                        </a:rPr>
                        <a:t>  de color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050" b="1" spc="2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 lavado doméstico</a:t>
                      </a: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Cambio de color. 4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Especificación, manchado. Lana 4,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Acrílico</a:t>
                      </a:r>
                      <a:r>
                        <a:rPr lang="es-MX" sz="105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105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Poliéster</a:t>
                      </a:r>
                      <a:r>
                        <a:rPr lang="es-MX" sz="1050" b="1" spc="-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105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Algodón</a:t>
                      </a:r>
                      <a:r>
                        <a:rPr lang="es-MX" sz="1050" b="1" spc="-3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4, </a:t>
                      </a:r>
                      <a:r>
                        <a:rPr lang="es-MX" sz="1050" b="1" noProof="0" dirty="0" err="1">
                          <a:latin typeface="+mn-lt"/>
                          <a:cs typeface="Calibri"/>
                        </a:rPr>
                        <a:t>diacetato</a:t>
                      </a:r>
                      <a:r>
                        <a:rPr lang="es-MX" sz="1050" b="1" spc="-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25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1050" b="0" spc="0" baseline="0" noProof="0" dirty="0"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Poliamida</a:t>
                      </a:r>
                      <a:r>
                        <a:rPr lang="es-MX" sz="1050" b="1" spc="-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50" noProof="0" dirty="0">
                          <a:latin typeface="+mn-lt"/>
                          <a:cs typeface="Calibri"/>
                        </a:rPr>
                        <a:t>3</a:t>
                      </a: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1050" b="1" spc="-50" noProof="0" dirty="0">
                          <a:latin typeface="+mn-lt"/>
                          <a:cs typeface="Calibri"/>
                        </a:rPr>
                        <a:t>(mínimo)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lang="es-MX" sz="1800" noProof="0" dirty="0">
                        <a:latin typeface="+mn-lt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3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NMX-A-105-C06-INNTEX-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2015</a:t>
                      </a: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Detergente sin abrillantador óptico AATCC 1993 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33429">
                <a:tc>
                  <a:txBody>
                    <a:bodyPr/>
                    <a:lstStyle/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Solidez</a:t>
                      </a:r>
                      <a:r>
                        <a:rPr lang="es-MX" sz="1050" b="1" spc="1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b="1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05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sudor</a:t>
                      </a:r>
                      <a:endParaRPr lang="es-MX" sz="1050" b="1" spc="5" noProof="0" dirty="0">
                        <a:latin typeface="+mn-lt"/>
                        <a:cs typeface="Calibri"/>
                      </a:endParaRPr>
                    </a:p>
                    <a:p>
                      <a:pPr marL="33655" marR="760095" lvl="0" indent="-26034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Ácido / Alcalino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1050" b="1" spc="0" baseline="0" noProof="0" dirty="0">
                          <a:latin typeface="+mn-lt"/>
                          <a:cs typeface="Calibri"/>
                        </a:rPr>
                        <a:t>Cambio de color. 4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Especificación,</a:t>
                      </a:r>
                      <a:r>
                        <a:rPr lang="es-MX" sz="1050" b="1" spc="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manchado.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  (mínimo) 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Grados:</a:t>
                      </a:r>
                      <a:r>
                        <a:rPr lang="es-MX" sz="105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Acetato</a:t>
                      </a:r>
                      <a:r>
                        <a:rPr lang="es-MX" sz="105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Algodón</a:t>
                      </a:r>
                      <a:r>
                        <a:rPr lang="es-MX" sz="105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Poliamida</a:t>
                      </a:r>
                      <a:r>
                        <a:rPr lang="es-MX" sz="1050" b="1" spc="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spc="0" noProof="0" dirty="0">
                          <a:latin typeface="+mn-lt"/>
                          <a:cs typeface="Calibri"/>
                        </a:rPr>
                        <a:t>3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Poliéster 4,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Acrílico</a:t>
                      </a:r>
                      <a:r>
                        <a:rPr lang="es-MX" sz="105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1050" b="1" spc="-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Lana </a:t>
                      </a:r>
                      <a:r>
                        <a:rPr lang="es-MX" sz="1050" b="1" spc="-50" noProof="0" dirty="0">
                          <a:latin typeface="+mn-lt"/>
                          <a:cs typeface="Calibri"/>
                        </a:rPr>
                        <a:t>4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755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3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NMX-A-105-E04-INNTEX-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2019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961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Solidez</a:t>
                      </a:r>
                      <a:r>
                        <a:rPr lang="es-MX" sz="1050" b="1" spc="-3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b="1" spc="-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color a</a:t>
                      </a:r>
                      <a:r>
                        <a:rPr lang="es-MX" sz="105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latin typeface="+mn-lt"/>
                          <a:cs typeface="Calibri"/>
                        </a:rPr>
                        <a:t>luz</a:t>
                      </a: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 artificial</a:t>
                      </a: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1050" b="1" spc="-10" noProof="0" dirty="0">
                          <a:latin typeface="+mn-lt"/>
                          <a:cs typeface="Calibri"/>
                        </a:rPr>
                        <a:t>(mínimo)</a:t>
                      </a:r>
                      <a:endParaRPr lang="es-MX" sz="105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100" noProof="0" dirty="0">
                        <a:latin typeface="+mn-lt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1000" noProof="0" dirty="0">
                        <a:latin typeface="+mn-lt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050" noProof="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0" marR="952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NMX-A-105-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B02-</a:t>
                      </a: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INNTEX-</a:t>
                      </a: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2019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    O</a:t>
                      </a:r>
                      <a:r>
                        <a:rPr lang="es-MX" sz="1100" spc="35" noProof="0" dirty="0">
                          <a:latin typeface="+mn-lt"/>
                          <a:cs typeface="Calibri"/>
                        </a:rPr>
                        <a:t>                        </a:t>
                      </a: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NMX-A-165/2-INNTEX-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 2006</a:t>
                      </a:r>
                      <a:r>
                        <a:rPr lang="es-MX" sz="1100" spc="-40" noProof="0" dirty="0">
                          <a:latin typeface="+mn-lt"/>
                          <a:cs typeface="Calibri"/>
                        </a:rPr>
                        <a:t>        </a:t>
                      </a:r>
                    </a:p>
                    <a:p>
                      <a:pPr marL="19050" marR="952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METODO</a:t>
                      </a:r>
                      <a:r>
                        <a:rPr lang="es-MX" sz="1100" spc="-2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50" noProof="0" dirty="0">
                          <a:latin typeface="+mn-lt"/>
                          <a:cs typeface="Calibri"/>
                        </a:rPr>
                        <a:t>5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492A4E5-CBEC-AD6F-DCD4-0C65EE311B43}"/>
              </a:ext>
            </a:extLst>
          </p:cNvPr>
          <p:cNvSpPr txBox="1"/>
          <p:nvPr/>
        </p:nvSpPr>
        <p:spPr>
          <a:xfrm>
            <a:off x="202293" y="131670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CALCETAS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99E28EF-87CC-C331-679C-42A035D0E835}"/>
              </a:ext>
            </a:extLst>
          </p:cNvPr>
          <p:cNvSpPr txBox="1"/>
          <p:nvPr/>
        </p:nvSpPr>
        <p:spPr>
          <a:xfrm>
            <a:off x="8077200" y="648648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19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732840" y="1082751"/>
            <a:ext cx="200850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PLAYERA</a:t>
            </a:r>
            <a:r>
              <a:rPr lang="es-MX" sz="1800" b="1" spc="-8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DEPORTIVA</a:t>
            </a:r>
            <a:endParaRPr lang="es-MX" sz="1800" noProof="0" dirty="0">
              <a:latin typeface="Calibri"/>
              <a:cs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201" y="1060901"/>
            <a:ext cx="7243597" cy="4736198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FC5D6FB-6E61-8E1F-49C6-27699CD934CB}"/>
              </a:ext>
            </a:extLst>
          </p:cNvPr>
          <p:cNvSpPr txBox="1"/>
          <p:nvPr/>
        </p:nvSpPr>
        <p:spPr>
          <a:xfrm>
            <a:off x="152400" y="3810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PLAYERA DEPORTIVA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A032E46-1E61-C5A4-28D5-1FD67810419E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20</a:t>
            </a:r>
          </a:p>
        </p:txBody>
      </p:sp>
    </p:spTree>
    <p:extLst>
      <p:ext uri="{BB962C8B-B14F-4D97-AF65-F5344CB8AC3E}">
        <p14:creationId xmlns:p14="http://schemas.microsoft.com/office/powerpoint/2010/main" val="22854711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54C8C979-6471-24F6-FD04-4B5E2AC95DE7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CARACTERÍSTICAS GENERALES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DE LA PLAYERA DEPORTIVA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5509999-FE5F-19A0-71C2-D12CABD8B1B4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21</a:t>
            </a:r>
          </a:p>
        </p:txBody>
      </p:sp>
    </p:spTree>
    <p:extLst>
      <p:ext uri="{BB962C8B-B14F-4D97-AF65-F5344CB8AC3E}">
        <p14:creationId xmlns:p14="http://schemas.microsoft.com/office/powerpoint/2010/main" val="16325527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4179"/>
              </p:ext>
            </p:extLst>
          </p:nvPr>
        </p:nvGraphicFramePr>
        <p:xfrm>
          <a:off x="141923" y="609600"/>
          <a:ext cx="8860154" cy="4422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5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3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8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872">
                <a:tc>
                  <a:txBody>
                    <a:bodyPr/>
                    <a:lstStyle/>
                    <a:p>
                      <a:pPr marL="43815">
                        <a:lnSpc>
                          <a:spcPts val="1530"/>
                        </a:lnSpc>
                      </a:pP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Artículo: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s-MX" sz="1100" spc="-20" noProof="0" dirty="0">
                          <a:latin typeface="+mn-lt"/>
                          <a:cs typeface="Calibri"/>
                        </a:rPr>
                        <a:t>Playera</a:t>
                      </a:r>
                      <a:r>
                        <a:rPr lang="es-MX" sz="1100" spc="-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latin typeface="+mn-lt"/>
                          <a:cs typeface="Calibri"/>
                        </a:rPr>
                        <a:t>deportiva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ts val="1530"/>
                        </a:lnSpc>
                      </a:pPr>
                      <a:r>
                        <a:rPr lang="es-MX" sz="1100" b="1" spc="-10" noProof="0" dirty="0">
                          <a:latin typeface="+mn-lt"/>
                          <a:cs typeface="Calibri"/>
                        </a:rPr>
                        <a:t>Tallas: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0">
                        <a:lnSpc>
                          <a:spcPts val="1530"/>
                        </a:lnSpc>
                      </a:pPr>
                      <a:r>
                        <a:rPr lang="es-MX" sz="1100" noProof="0" dirty="0">
                          <a:latin typeface="+mn-lt"/>
                          <a:cs typeface="Calibri"/>
                        </a:rPr>
                        <a:t>XXS, XS,</a:t>
                      </a:r>
                      <a:r>
                        <a:rPr lang="es-MX" sz="1100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S,</a:t>
                      </a:r>
                      <a:r>
                        <a:rPr lang="es-MX" sz="1100" spc="-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M,</a:t>
                      </a:r>
                      <a:r>
                        <a:rPr lang="es-MX" sz="1100" spc="-4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L,</a:t>
                      </a:r>
                      <a:r>
                        <a:rPr lang="es-MX" sz="1100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+mn-lt"/>
                          <a:cs typeface="Calibri"/>
                        </a:rPr>
                        <a:t>XL,</a:t>
                      </a:r>
                      <a:r>
                        <a:rPr lang="es-MX" sz="1100" spc="-5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25" noProof="0" dirty="0">
                          <a:latin typeface="+mn-lt"/>
                          <a:cs typeface="Calibri"/>
                        </a:rPr>
                        <a:t>XXL</a:t>
                      </a:r>
                      <a:endParaRPr lang="es-MX" sz="1100" noProof="0" dirty="0"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854">
                <a:tc gridSpan="4">
                  <a:txBody>
                    <a:bodyPr/>
                    <a:lstStyle/>
                    <a:p>
                      <a:pPr marL="42545">
                        <a:lnSpc>
                          <a:spcPts val="1530"/>
                        </a:lnSpc>
                      </a:pPr>
                      <a:r>
                        <a:rPr lang="es-MX" sz="1100" b="1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Características</a:t>
                      </a:r>
                      <a:r>
                        <a:rPr lang="es-MX" sz="1100" b="1" spc="-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Generales</a:t>
                      </a:r>
                      <a:r>
                        <a:rPr lang="es-MX" sz="1100" b="1" spc="-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b="1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b="1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655">
                <a:tc gridSpan="4">
                  <a:txBody>
                    <a:bodyPr/>
                    <a:lstStyle/>
                    <a:p>
                      <a:pPr marL="42545">
                        <a:lnSpc>
                          <a:spcPts val="1535"/>
                        </a:lnSpc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deportiva</a:t>
                      </a:r>
                      <a:r>
                        <a:rPr lang="es-MX" sz="1100" spc="-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r>
                        <a:rPr lang="es-MX" sz="1100" spc="-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Cuello con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escote</a:t>
                      </a:r>
                      <a:r>
                        <a:rPr lang="es-MX" sz="1100" spc="-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redondo.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anga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corta.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854">
                <a:tc gridSpan="4">
                  <a:txBody>
                    <a:bodyPr/>
                    <a:lstStyle/>
                    <a:p>
                      <a:pPr marL="42545">
                        <a:lnSpc>
                          <a:spcPts val="1535"/>
                        </a:lnSpc>
                      </a:pP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Detalles</a:t>
                      </a:r>
                      <a:r>
                        <a:rPr lang="es-MX" sz="1100" b="1" spc="-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b="1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Confección.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165">
                <a:tc gridSpan="4">
                  <a:txBody>
                    <a:bodyPr/>
                    <a:lstStyle/>
                    <a:p>
                      <a:pPr marL="270510" indent="-226695">
                        <a:lnSpc>
                          <a:spcPts val="1535"/>
                        </a:lnSpc>
                        <a:buAutoNum type="arabicPeriod"/>
                        <a:tabLst>
                          <a:tab pos="270510" algn="l"/>
                        </a:tabLst>
                      </a:pP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Confeccionada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100" spc="-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punto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,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interlock, color</a:t>
                      </a:r>
                      <a:r>
                        <a:rPr lang="es-MX" sz="1100" spc="-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blanco</a:t>
                      </a:r>
                      <a:r>
                        <a:rPr lang="es-MX" sz="11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y azul Turquesa de color semejante al tejido del canesú y mangas de la chamarra.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1780" indent="-227965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/>
                        <a:tabLst>
                          <a:tab pos="271780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100" spc="-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100%</a:t>
                      </a:r>
                      <a:r>
                        <a:rPr lang="es-MX" sz="11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poliéster.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69875" indent="-226060">
                        <a:lnSpc>
                          <a:spcPct val="100000"/>
                        </a:lnSpc>
                        <a:spcBef>
                          <a:spcPts val="130"/>
                        </a:spcBef>
                        <a:buAutoNum type="arabicPeriod"/>
                        <a:tabLst>
                          <a:tab pos="26987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10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10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compone</a:t>
                      </a:r>
                      <a:r>
                        <a:rPr lang="es-MX" sz="110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100" spc="37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frente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100" spc="3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espalda</a:t>
                      </a:r>
                      <a:r>
                        <a:rPr lang="es-MX" sz="110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blanco.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Cuello con</a:t>
                      </a:r>
                      <a:r>
                        <a:rPr lang="es-MX" sz="110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escote</a:t>
                      </a:r>
                      <a:r>
                        <a:rPr lang="es-MX" sz="110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redondo</a:t>
                      </a:r>
                      <a:r>
                        <a:rPr lang="es-MX" sz="11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y bi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 en mangas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10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100" spc="1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Turquesa. </a:t>
                      </a:r>
                      <a:endParaRPr lang="es-MX" sz="1100" spc="0" baseline="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69875" indent="-226060">
                        <a:lnSpc>
                          <a:spcPct val="100000"/>
                        </a:lnSpc>
                        <a:spcBef>
                          <a:spcPts val="130"/>
                        </a:spcBef>
                        <a:buAutoNum type="arabicPeriod"/>
                        <a:tabLst>
                          <a:tab pos="26987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 parte frontal cuenta con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sublimado</a:t>
                      </a:r>
                      <a:r>
                        <a:rPr lang="es-MX" sz="1100" spc="-2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del Escudo del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Gobierno del Estado de Guanajuato en color azul marino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(marca de agua).</a:t>
                      </a:r>
                    </a:p>
                    <a:p>
                      <a:pPr marL="272415" indent="-228600">
                        <a:lnSpc>
                          <a:spcPct val="100000"/>
                        </a:lnSpc>
                        <a:spcBef>
                          <a:spcPts val="130"/>
                        </a:spcBef>
                        <a:buFont typeface="+mj-lt"/>
                        <a:buAutoNum type="arabicPeriod"/>
                        <a:tabLst>
                          <a:tab pos="269875" algn="l"/>
                        </a:tabLst>
                      </a:pP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Etiqueta</a:t>
                      </a:r>
                      <a:r>
                        <a:rPr lang="es-MX" sz="1100" spc="-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transfer en pecho derecho ,</a:t>
                      </a:r>
                      <a:r>
                        <a:rPr lang="es-MX" sz="1100" spc="-2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desde la talla 2XS a la M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 encuentra ubicado</a:t>
                      </a:r>
                      <a:r>
                        <a:rPr lang="es-MX" sz="110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centro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escote a 8.5</a:t>
                      </a:r>
                      <a:r>
                        <a:rPr lang="es-MX" sz="11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2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1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hacia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abajo</a:t>
                      </a:r>
                      <a:r>
                        <a:rPr lang="es-MX" sz="11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7</a:t>
                      </a:r>
                      <a:r>
                        <a:rPr lang="es-MX" sz="1100" spc="2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hacia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lado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derecho, medida tomada 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 termino de la última</a:t>
                      </a:r>
                      <a:r>
                        <a:rPr lang="es-MX" sz="1100" spc="-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letra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la leyenda “GUANAJUATO“</a:t>
                      </a:r>
                      <a:r>
                        <a:rPr lang="es-MX" sz="1100" spc="25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y 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acuerdo</a:t>
                      </a:r>
                      <a:r>
                        <a:rPr lang="es-MX" sz="110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plano</a:t>
                      </a: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cartesiano. D</a:t>
                      </a:r>
                      <a:r>
                        <a:rPr lang="es-MX" sz="1100" spc="-2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esde la talla L a la XXL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 encuentra ubicado</a:t>
                      </a:r>
                      <a:r>
                        <a:rPr lang="es-MX" sz="110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centro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escote a 14</a:t>
                      </a:r>
                      <a:r>
                        <a:rPr lang="es-MX" sz="11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3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1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hacia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abajo</a:t>
                      </a:r>
                      <a:r>
                        <a:rPr lang="es-MX" sz="11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7</a:t>
                      </a:r>
                      <a:r>
                        <a:rPr lang="es-MX" sz="1100" spc="2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hacia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lado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derecho, medida tomada 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 termino de la última</a:t>
                      </a:r>
                      <a:r>
                        <a:rPr lang="es-MX" sz="1100" spc="-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letra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la leyenda “GUANAJUATO“</a:t>
                      </a:r>
                      <a:r>
                        <a:rPr lang="es-MX" sz="1100" spc="25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y 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acuerdo</a:t>
                      </a:r>
                      <a:r>
                        <a:rPr lang="es-MX" sz="110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10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plano</a:t>
                      </a: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cartesiano. Aplicativo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</a:t>
                      </a:r>
                      <a:r>
                        <a:rPr lang="es-MX" sz="110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6 cm (+/- 0.5 cm) de alto por 7 cm (+/- 0.5 cm) de ancho, 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m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edida 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integral de escudo y leyendas .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 parte superior del aplicativo 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deberá</a:t>
                      </a:r>
                      <a:r>
                        <a:rPr lang="es-MX" sz="11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ser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 Escudo del gobierno del Estado</a:t>
                      </a:r>
                      <a:r>
                        <a:rPr lang="es-MX" sz="11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Guanajuato</a:t>
                      </a:r>
                      <a:r>
                        <a:rPr lang="es-MX" sz="11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Debajo del escudo se encuentra la leyenda “GUANAJUATO” en color azul marino y debajo de esta la leyenda “GOBIERNO DE LA GENTE” en color azul turquesa.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A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plicado</a:t>
                      </a:r>
                      <a:r>
                        <a:rPr lang="es-MX" sz="110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-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10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1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transferencia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calor.</a:t>
                      </a:r>
                      <a:endParaRPr lang="es-MX" sz="11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1780" indent="-227965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 startAt="6"/>
                        <a:tabLst>
                          <a:tab pos="271780" algn="l"/>
                        </a:tabLst>
                      </a:pP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Tapa-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blanco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1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ancho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0.5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cm).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Este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cubre</a:t>
                      </a:r>
                      <a:r>
                        <a:rPr lang="es-MX" sz="110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</a:t>
                      </a:r>
                      <a:r>
                        <a:rPr lang="es-MX" sz="110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la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unión</a:t>
                      </a:r>
                      <a:r>
                        <a:rPr lang="es-MX" sz="110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escote</a:t>
                      </a:r>
                      <a:r>
                        <a:rPr lang="es-MX" sz="11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cuello</a:t>
                      </a:r>
                      <a:r>
                        <a:rPr lang="es-MX" sz="110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espalda.</a:t>
                      </a:r>
                      <a:endParaRPr lang="es-MX" sz="1100" spc="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1780" indent="-227965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 startAt="6"/>
                        <a:tabLst>
                          <a:tab pos="271780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dobladillo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ruedo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0.5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hilo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100" spc="-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blanco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100" spc="-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Collaretera costura 406</a:t>
                      </a:r>
                      <a:r>
                        <a:rPr lang="es-MX" sz="1100" baseline="3000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c.3 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 dos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 rectas paralelas entre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si.</a:t>
                      </a:r>
                      <a:endParaRPr lang="es-MX" sz="1100" baseline="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7114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 startAt="6"/>
                        <a:tabLst>
                          <a:tab pos="27114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Habilitación</a:t>
                      </a:r>
                      <a:r>
                        <a:rPr lang="es-MX" sz="110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 en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uniones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inicio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fin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e</a:t>
                      </a:r>
                      <a:r>
                        <a:rPr lang="es-MX" sz="1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 ruedo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10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100" spc="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mayor</a:t>
                      </a:r>
                      <a:r>
                        <a:rPr lang="es-MX" sz="110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refuerzo</a:t>
                      </a:r>
                      <a:r>
                        <a:rPr lang="es-MX" sz="1100" spc="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prenda,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utilizando</a:t>
                      </a:r>
                      <a:r>
                        <a:rPr lang="es-MX" sz="11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Presilladora,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puntada</a:t>
                      </a:r>
                      <a:r>
                        <a:rPr lang="es-MX" sz="11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100" spc="-15" baseline="2160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c.5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</a:p>
                    <a:p>
                      <a:pPr marL="27114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 startAt="6"/>
                        <a:tabLst>
                          <a:tab pos="271145" algn="l"/>
                        </a:tabLst>
                      </a:pP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 en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izquierdo,</a:t>
                      </a:r>
                      <a:r>
                        <a:rPr lang="es-MX" sz="110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posiciona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etiqueta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cuidado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conforme</a:t>
                      </a:r>
                      <a:r>
                        <a:rPr lang="es-MX" sz="110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2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Norma NOM-004-SE-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2021</a:t>
                      </a:r>
                      <a:r>
                        <a:rPr lang="es-MX" sz="110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siendo</a:t>
                      </a:r>
                      <a:r>
                        <a:rPr lang="es-MX" sz="110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información</a:t>
                      </a:r>
                      <a:r>
                        <a:rPr lang="es-MX" sz="110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fabricante</a:t>
                      </a:r>
                      <a:r>
                        <a:rPr lang="es-MX" sz="110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10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importador,</a:t>
                      </a:r>
                      <a:r>
                        <a:rPr lang="es-MX" sz="1100" spc="4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fibras,</a:t>
                      </a:r>
                      <a:r>
                        <a:rPr lang="es-MX" sz="1100" spc="4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10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cuidado</a:t>
                      </a:r>
                      <a:r>
                        <a:rPr lang="es-MX" sz="11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talla,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1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1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 puntada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100" baseline="2160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r>
                        <a:rPr lang="es-MX" sz="1100" spc="-22" baseline="2160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1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momento</a:t>
                      </a:r>
                      <a:r>
                        <a:rPr lang="es-MX" sz="11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1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unir</a:t>
                      </a:r>
                      <a:r>
                        <a:rPr lang="es-MX" sz="11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1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1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costado.</a:t>
                      </a:r>
                      <a:r>
                        <a:rPr lang="es-MX" sz="14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	</a:t>
                      </a:r>
                      <a:endParaRPr lang="es-MX" sz="2000" baseline="-25462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53EE7337-AEBA-564D-63DF-A0F4B83D2CFA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22</a:t>
            </a:r>
          </a:p>
        </p:txBody>
      </p:sp>
    </p:spTree>
    <p:extLst>
      <p:ext uri="{BB962C8B-B14F-4D97-AF65-F5344CB8AC3E}">
        <p14:creationId xmlns:p14="http://schemas.microsoft.com/office/powerpoint/2010/main" val="15773646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91AD4792-2CA1-CC55-CB27-8A61EC38FC10}"/>
              </a:ext>
            </a:extLst>
          </p:cNvPr>
          <p:cNvSpPr txBox="1">
            <a:spLocks/>
          </p:cNvSpPr>
          <p:nvPr/>
        </p:nvSpPr>
        <p:spPr>
          <a:xfrm>
            <a:off x="0" y="2057400"/>
            <a:ext cx="9144000" cy="27432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ESPECIFICACIONES TÉCNICAS MÍNIMAS SOLICITADAS PARA LOS TEJIDOS QUE INTEGRAN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 LA PLAYERA DEPORTIVA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B1CA33F-190E-1955-DB25-B448B0B9733F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23</a:t>
            </a:r>
          </a:p>
        </p:txBody>
      </p:sp>
    </p:spTree>
    <p:extLst>
      <p:ext uri="{BB962C8B-B14F-4D97-AF65-F5344CB8AC3E}">
        <p14:creationId xmlns:p14="http://schemas.microsoft.com/office/powerpoint/2010/main" val="1298588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775208" y="1025778"/>
            <a:ext cx="25184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TELA</a:t>
            </a:r>
            <a:r>
              <a:rPr lang="es-MX" sz="1800" b="1" spc="-5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PLAYERA</a:t>
            </a:r>
            <a:r>
              <a:rPr lang="es-MX" sz="1800" b="1" spc="-4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DEPORTIVA</a:t>
            </a:r>
            <a:endParaRPr lang="es-MX" sz="1800" noProof="0" dirty="0">
              <a:latin typeface="Calibri"/>
              <a:cs typeface="Calibri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438208"/>
              </p:ext>
            </p:extLst>
          </p:nvPr>
        </p:nvGraphicFramePr>
        <p:xfrm>
          <a:off x="146050" y="1621792"/>
          <a:ext cx="8764268" cy="34074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67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Concepto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Especificación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Unidad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Método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Composición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lang="es-MX" sz="1450" noProof="0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lang="es-MX" sz="145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Poliéster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NMX-A-084-INNTEX-</a:t>
                      </a: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lang="es-MX" sz="145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5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Tejido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Tejido</a:t>
                      </a:r>
                      <a:r>
                        <a:rPr lang="es-MX" sz="145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5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punto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noProof="0" dirty="0">
                          <a:latin typeface="Times New Roman"/>
                          <a:cs typeface="Times New Roman"/>
                        </a:rPr>
                        <a:t>Método interno del</a:t>
                      </a:r>
                      <a:r>
                        <a:rPr lang="es-MX" sz="1400" baseline="0" noProof="0" dirty="0">
                          <a:latin typeface="Times New Roman"/>
                          <a:cs typeface="Times New Roman"/>
                        </a:rPr>
                        <a:t> laboratorio</a:t>
                      </a: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504">
                <a:tc>
                  <a:txBody>
                    <a:bodyPr/>
                    <a:lstStyle/>
                    <a:p>
                      <a:pPr marL="8890">
                        <a:lnSpc>
                          <a:spcPts val="1714"/>
                        </a:lnSpc>
                      </a:pP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Peso</a:t>
                      </a:r>
                      <a:r>
                        <a:rPr lang="es-MX" sz="1450" b="1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714"/>
                        </a:lnSpc>
                      </a:pPr>
                      <a:r>
                        <a:rPr lang="es-MX" sz="1450" spc="-25" noProof="0" dirty="0">
                          <a:latin typeface="Calibri"/>
                          <a:cs typeface="Calibri"/>
                        </a:rPr>
                        <a:t>120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714"/>
                        </a:lnSpc>
                      </a:pP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g/m</a:t>
                      </a:r>
                      <a:r>
                        <a:rPr lang="es-MX" sz="1425" spc="-30" baseline="35087" noProof="0" dirty="0">
                          <a:latin typeface="Calibri"/>
                          <a:cs typeface="Calibri"/>
                        </a:rPr>
                        <a:t>2</a:t>
                      </a:r>
                      <a:endParaRPr lang="es-MX" sz="1425" baseline="35087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3801-INNTEX-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870">
                <a:tc>
                  <a:txBody>
                    <a:bodyPr/>
                    <a:lstStyle/>
                    <a:p>
                      <a:pPr marL="8890">
                        <a:lnSpc>
                          <a:spcPts val="1714"/>
                        </a:lnSpc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14"/>
                        </a:lnSpc>
                      </a:pP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Blanco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484">
                <a:tc>
                  <a:txBody>
                    <a:bodyPr/>
                    <a:lstStyle/>
                    <a:p>
                      <a:pPr marL="8890" marR="577850">
                        <a:lnSpc>
                          <a:spcPts val="1739"/>
                        </a:lnSpc>
                      </a:pP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Resistencia</a:t>
                      </a:r>
                      <a:r>
                        <a:rPr lang="es-MX" sz="1450" b="1" spc="-5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s-MX" sz="145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lang="es-MX" sz="145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formación</a:t>
                      </a:r>
                      <a:r>
                        <a:rPr lang="es-MX" sz="1450" b="1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5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frisas (pilling) (mínimo)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lang="es-MX" sz="1450" noProof="0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1098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796925" marR="33655" indent="-754380" algn="ctr">
                        <a:lnSpc>
                          <a:spcPts val="1739"/>
                        </a:lnSpc>
                      </a:pP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NMX-A-12945-3-INNTEX- </a:t>
                      </a: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2020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934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  <a:p>
                      <a:pPr marL="8890" marR="1406525">
                        <a:lnSpc>
                          <a:spcPct val="100000"/>
                        </a:lnSpc>
                      </a:pP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Cambio</a:t>
                      </a:r>
                      <a:r>
                        <a:rPr lang="es-MX" sz="1450" b="1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dimensional (encogimiento</a:t>
                      </a:r>
                      <a:r>
                        <a:rPr lang="es-MX" sz="145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máximo)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50" noProof="0" dirty="0">
                          <a:latin typeface="Calibri"/>
                          <a:cs typeface="Calibri"/>
                        </a:rPr>
                        <a:t>+/- </a:t>
                      </a:r>
                      <a:r>
                        <a:rPr lang="es-MX" sz="1450" spc="-25" noProof="0" dirty="0">
                          <a:latin typeface="Calibri"/>
                          <a:cs typeface="Calibri"/>
                        </a:rPr>
                        <a:t>4%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50" noProof="0" dirty="0">
                          <a:latin typeface="Calibri"/>
                          <a:cs typeface="Calibri"/>
                        </a:rPr>
                        <a:t>+/- </a:t>
                      </a:r>
                      <a:r>
                        <a:rPr lang="es-MX" sz="1450" spc="-25" noProof="0" dirty="0">
                          <a:latin typeface="Calibri"/>
                          <a:cs typeface="Calibri"/>
                        </a:rPr>
                        <a:t>4%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lang="es-MX" sz="1450" noProof="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00965" marR="90805" indent="-635" algn="ctr">
                        <a:lnSpc>
                          <a:spcPts val="1739"/>
                        </a:lnSpc>
                        <a:spcBef>
                          <a:spcPts val="55"/>
                        </a:spcBef>
                      </a:pP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NMX-A-5077-INNTEX- </a:t>
                      </a:r>
                      <a:r>
                        <a:rPr lang="es-MX" sz="1450" noProof="0" dirty="0">
                          <a:latin typeface="Calibri"/>
                          <a:cs typeface="Calibri"/>
                        </a:rPr>
                        <a:t>2015;</a:t>
                      </a:r>
                      <a:r>
                        <a:rPr lang="es-MX" sz="1450" spc="-5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noProof="0" dirty="0">
                          <a:latin typeface="Calibri"/>
                          <a:cs typeface="Calibri"/>
                        </a:rPr>
                        <a:t>CONDICIONES</a:t>
                      </a:r>
                      <a:r>
                        <a:rPr lang="es-MX" sz="1450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spc="-25" noProof="0" dirty="0">
                          <a:latin typeface="Calibri"/>
                          <a:cs typeface="Calibri"/>
                        </a:rPr>
                        <a:t>DE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  <a:p>
                      <a:pPr marL="120650" marR="111760" algn="ctr">
                        <a:lnSpc>
                          <a:spcPts val="1739"/>
                        </a:lnSpc>
                      </a:pP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LAVADO:</a:t>
                      </a:r>
                      <a:r>
                        <a:rPr lang="es-MX" sz="1450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NMX-A-</a:t>
                      </a: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6330- </a:t>
                      </a: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INNTEX-</a:t>
                      </a:r>
                      <a:r>
                        <a:rPr lang="es-MX" sz="145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9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marL="8890">
                        <a:lnSpc>
                          <a:spcPct val="100000"/>
                        </a:lnSpc>
                      </a:pP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Tiempo</a:t>
                      </a:r>
                      <a:r>
                        <a:rPr lang="es-MX" sz="1450" b="1" spc="-6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50" b="1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noProof="0" dirty="0">
                          <a:latin typeface="Calibri"/>
                          <a:cs typeface="Calibri"/>
                        </a:rPr>
                        <a:t>Absorción</a:t>
                      </a:r>
                      <a:r>
                        <a:rPr lang="es-MX" sz="1450" b="1" spc="-5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50" b="1" spc="-10" noProof="0" dirty="0">
                          <a:latin typeface="Calibri"/>
                          <a:cs typeface="Calibri"/>
                        </a:rPr>
                        <a:t>Máximo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450" noProof="0" dirty="0">
                          <a:latin typeface="Calibri"/>
                          <a:cs typeface="Calibri"/>
                        </a:rPr>
                        <a:t>6</a:t>
                      </a: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1450" spc="-10" noProof="0" dirty="0">
                          <a:latin typeface="Calibri"/>
                          <a:cs typeface="Calibri"/>
                        </a:rPr>
                        <a:t>Segundos</a:t>
                      </a:r>
                      <a:endParaRPr lang="es-MX" sz="145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014-INNTEX-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2005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AATCC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TM79-2010e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1650"/>
                        </a:lnSpc>
                        <a:spcBef>
                          <a:spcPts val="5"/>
                        </a:spcBef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2(2018)e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Opción</a:t>
                      </a:r>
                      <a:r>
                        <a:rPr lang="es-MX" sz="1400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50" noProof="0" dirty="0">
                          <a:latin typeface="Calibri"/>
                          <a:cs typeface="Calibri"/>
                        </a:rPr>
                        <a:t>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2B5BB55F-F180-F449-30EE-56E860D358BE}"/>
              </a:ext>
            </a:extLst>
          </p:cNvPr>
          <p:cNvSpPr txBox="1"/>
          <p:nvPr/>
        </p:nvSpPr>
        <p:spPr>
          <a:xfrm>
            <a:off x="152400" y="729484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PLAYERA DEPORTIVA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F693D71-15C9-7CD9-C9A6-5FD7043436A1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24</a:t>
            </a:r>
          </a:p>
        </p:txBody>
      </p:sp>
    </p:spTree>
    <p:extLst>
      <p:ext uri="{BB962C8B-B14F-4D97-AF65-F5344CB8AC3E}">
        <p14:creationId xmlns:p14="http://schemas.microsoft.com/office/powerpoint/2010/main" val="39544228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18728" y="6336268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30" y="1676400"/>
            <a:ext cx="7399867" cy="35052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567D485-F67A-7278-4A6D-54DD9CCA1776}"/>
              </a:ext>
            </a:extLst>
          </p:cNvPr>
          <p:cNvSpPr txBox="1"/>
          <p:nvPr/>
        </p:nvSpPr>
        <p:spPr>
          <a:xfrm>
            <a:off x="152400" y="3810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SHORT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3F7BAA7-3E89-D752-28B1-33E53C667E4A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25</a:t>
            </a:r>
          </a:p>
        </p:txBody>
      </p:sp>
    </p:spTree>
    <p:extLst>
      <p:ext uri="{BB962C8B-B14F-4D97-AF65-F5344CB8AC3E}">
        <p14:creationId xmlns:p14="http://schemas.microsoft.com/office/powerpoint/2010/main" val="2660858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2FA600EA-FBAB-CE22-6AFF-C78BF6130B11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CARACTERÍSTICAS GENERALES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DEL SHORT DEPORTIVO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EBE90F-06D2-DBAD-587D-00E0918BC31F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26</a:t>
            </a:r>
          </a:p>
        </p:txBody>
      </p:sp>
    </p:spTree>
    <p:extLst>
      <p:ext uri="{BB962C8B-B14F-4D97-AF65-F5344CB8AC3E}">
        <p14:creationId xmlns:p14="http://schemas.microsoft.com/office/powerpoint/2010/main" val="1944807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918728" y="6336268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graphicFrame>
        <p:nvGraphicFramePr>
          <p:cNvPr id="4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816250"/>
              </p:ext>
            </p:extLst>
          </p:nvPr>
        </p:nvGraphicFramePr>
        <p:xfrm>
          <a:off x="152400" y="228600"/>
          <a:ext cx="8860295" cy="610766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35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3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6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104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1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</a:rPr>
                        <a:t>Artículo:</a:t>
                      </a:r>
                      <a:endParaRPr lang="es-MX" sz="1200" b="1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 baseline="0" noProof="0" dirty="0">
                          <a:solidFill>
                            <a:schemeClr val="tx1"/>
                          </a:solidFill>
                        </a:rPr>
                        <a:t>Short deportivo</a:t>
                      </a:r>
                      <a:endParaRPr lang="es-MX" sz="1200" b="0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</a:rPr>
                        <a:t>Tallas:</a:t>
                      </a:r>
                      <a:endParaRPr lang="es-MX" sz="1200" b="1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s-MX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XXS, XS, S, M, L</a:t>
                      </a:r>
                      <a:r>
                        <a:rPr kumimoji="0" lang="es-MX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, </a:t>
                      </a:r>
                      <a:r>
                        <a:rPr kumimoji="0" lang="es-MX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XL</a:t>
                      </a:r>
                      <a:r>
                        <a:rPr kumimoji="0" lang="es-MX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, </a:t>
                      </a:r>
                      <a:r>
                        <a:rPr kumimoji="0" lang="es-MX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</a:rPr>
                        <a:t>XXL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1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</a:rPr>
                        <a:t>Características Generales de la Prenda:</a:t>
                      </a:r>
                      <a:endParaRPr lang="es-MX" sz="1200" b="1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414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</a:rPr>
                        <a:t> Prenda deportiva amplia, short con elástico y jareta ajustadora en cintura.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Candara" pitchFamily="34" charset="0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41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</a:rPr>
                        <a:t>Detalles de Confección:</a:t>
                      </a:r>
                      <a:endParaRPr lang="es-MX" sz="1200" b="1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02011">
                <a:tc gridSpan="4">
                  <a:txBody>
                    <a:bodyPr/>
                    <a:lstStyle/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40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tela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100%</a:t>
                      </a:r>
                      <a:r>
                        <a:rPr lang="es-MX" sz="120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poliéster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unidas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200" spc="-15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endParaRPr lang="es-MX" sz="1200" spc="-10" baseline="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</a:t>
                      </a:r>
                      <a:r>
                        <a:rPr lang="es-MX" sz="1200" b="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200" b="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</a:t>
                      </a:r>
                      <a:r>
                        <a:rPr lang="es-MX" sz="1200" b="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cci</a:t>
                      </a:r>
                      <a:r>
                        <a:rPr lang="es-MX" sz="1200" b="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nad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b="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</a:t>
                      </a:r>
                      <a:r>
                        <a:rPr lang="es-MX" sz="1200" b="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ej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</a:t>
                      </a:r>
                      <a:r>
                        <a:rPr lang="es-MX" sz="1200" b="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</a:t>
                      </a:r>
                      <a:r>
                        <a:rPr lang="es-MX" sz="1200" b="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</a:t>
                      </a:r>
                      <a:r>
                        <a:rPr lang="es-MX" sz="1200" b="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</a:t>
                      </a:r>
                      <a:r>
                        <a:rPr lang="es-MX" sz="1200" b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 </a:t>
                      </a:r>
                      <a:r>
                        <a:rPr lang="es-MX" sz="1200" b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 color azul marino de color semejante al de la tela base de la chamarra y pantalón.</a:t>
                      </a:r>
                    </a:p>
                    <a:p>
                      <a:pPr marL="277495" indent="-227329">
                        <a:lnSpc>
                          <a:spcPct val="100000"/>
                        </a:lnSpc>
                        <a:spcBef>
                          <a:spcPts val="204"/>
                        </a:spcBef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Delantero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trasero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corte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costados.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7495" marR="167005" indent="-227329">
                        <a:lnSpc>
                          <a:spcPct val="114799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Bolsas</a:t>
                      </a:r>
                      <a:r>
                        <a:rPr lang="es-MX" sz="12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costados,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presillas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c.5</a:t>
                      </a:r>
                      <a:r>
                        <a:rPr lang="es-MX" sz="1200" spc="97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extremos</a:t>
                      </a:r>
                      <a:r>
                        <a:rPr lang="es-MX" sz="12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 301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c.1</a:t>
                      </a:r>
                      <a:r>
                        <a:rPr lang="es-MX" sz="1200" spc="112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contorno 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vista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0.6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(+/- 0.3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)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endParaRPr lang="es-MX" sz="1200" spc="0" baseline="0" noProof="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  <a:p>
                      <a:pPr marL="277495" marR="167005" indent="-227329">
                        <a:lnSpc>
                          <a:spcPct val="114799"/>
                        </a:lnSpc>
                        <a:spcBef>
                          <a:spcPts val="15"/>
                        </a:spcBef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Abertura de bolsillos  estandarizada a 18 cm  (+/- 0.5 cm) en todas las tallas.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La cintura se ajusta con elástico de 3.8 cm (+/-0.5cm)   de ancho realizado con maquina Resortera costura 401</a:t>
                      </a:r>
                      <a:r>
                        <a:rPr lang="es-MX" sz="1200" baseline="3000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c.7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en 4 pespuntes (medida tomada por la parte interna).  Una agujeta plana en cintura  a color semejante al tejido de la prenda, con puntas  forradas de acetato. En el interior y al frente de la pretina lleva un par de ojales en máquina Ojaleadora con costura 101+304</a:t>
                      </a:r>
                      <a:r>
                        <a:rPr lang="es-MX" sz="1200" baseline="3000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c.6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de 1.5 cm (+/- 0.8 cm) y una separación entre estos de 3 cm (+/- 1 cm).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Dobladillo inferior de ruedo de 2 cm (+/- 0.5 cm)  confeccionado en maquina Collaretera costura 406</a:t>
                      </a:r>
                      <a:r>
                        <a:rPr lang="es-MX" sz="1200" baseline="3000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c.3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 dos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 rectas paralelas entre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si.</a:t>
                      </a:r>
                      <a:endParaRPr lang="es-MX" sz="1200" baseline="0" noProof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lado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izquierdo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short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cuenta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 aplicativo institucional del Gobierno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del estado de Guanajuato. </a:t>
                      </a:r>
                      <a:r>
                        <a:rPr lang="es-MX" sz="1200" u="none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 base del logotipo esta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a 2.0 cm (+/- 0.5 cm) de la puntada superior de la costura del dobladillo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</a:t>
                      </a:r>
                      <a:r>
                        <a:rPr lang="es-MX" sz="1200" u="none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El</a:t>
                      </a:r>
                      <a:r>
                        <a:rPr lang="es-MX" sz="1200" u="none" spc="-1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aplicativo se encuentra </a:t>
                      </a:r>
                      <a:r>
                        <a:rPr lang="es-MX" sz="1200" u="none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.0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200" u="none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(+/- 0.5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200" u="none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partiendo de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u="none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</a:t>
                      </a:r>
                      <a:r>
                        <a:rPr lang="es-MX" sz="1200" u="none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 termino a la última</a:t>
                      </a:r>
                      <a:r>
                        <a:rPr lang="es-MX" sz="1200" u="none" spc="-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letra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la leyenda “GUANAJUATO“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siguiendo el plano cartesiano.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Aplicativo de</a:t>
                      </a:r>
                      <a:r>
                        <a:rPr lang="es-MX" sz="1200" u="none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6 cm (+/- 0.5 cm) de alto por 7 cm (+/- 0.5 cm) de ancho 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Medida 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integral de escudo y leyendas .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 parte superior del aplicativo 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deberá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ser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 Escudo del gobierno del Estado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Guanajuato</a:t>
                      </a:r>
                      <a:r>
                        <a:rPr lang="es-MX" sz="120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Debajo del escudo se encuentra la leyenda “GUANAJUATO” y debajo de esta la leyenda “GOBIERNO DE LA GENTE”</a:t>
                      </a:r>
                      <a:r>
                        <a:rPr lang="es-MX" sz="120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Aplicativo </a:t>
                      </a:r>
                      <a:r>
                        <a:rPr lang="es-MX" sz="1200" u="none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en color blanco</a:t>
                      </a:r>
                      <a:r>
                        <a:rPr lang="es-MX" sz="1200" u="none" kern="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s-MX" sz="1200" u="none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Se aplica a la prenda mediante transferencia de calor.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Trasero de dos piezas unidas por medio de máquina Remalladora costura 515</a:t>
                      </a:r>
                      <a:r>
                        <a:rPr lang="es-MX" sz="1200" baseline="3000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c.4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AutoNum type="arabicPeriod"/>
                        <a:tabLst/>
                        <a:defRPr/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Habilitación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 (s)</a:t>
                      </a:r>
                      <a:r>
                        <a:rPr lang="es-MX" sz="120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uniones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inicio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2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(pretina,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dobladillos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bolsillos)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mayor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refuerzo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utilizando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Presilladora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200" spc="1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200" spc="-15" baseline="259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c.5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28600" marR="0" indent="-228600" algn="just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Al interior de la prenda en el centro trasero de la pretina se posiciona la etiqueta de instrucciones de cuidado conforme a la  norma NOM-004-SE-2021 siendo la información del fabricante o importador,  composición de fibras,  instrucciones de cuidado y la talla, usando máquina resortera costura 401</a:t>
                      </a:r>
                      <a:r>
                        <a:rPr lang="es-MX" sz="1200" baseline="3000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c.7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 al momento de unir la pretina.</a:t>
                      </a:r>
                    </a:p>
                  </a:txBody>
                  <a:tcPr marL="50289" marR="50289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7DD1D4EF-7724-B81B-D145-821DCFFC9AFA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27</a:t>
            </a:r>
          </a:p>
        </p:txBody>
      </p:sp>
    </p:spTree>
    <p:extLst>
      <p:ext uri="{BB962C8B-B14F-4D97-AF65-F5344CB8AC3E}">
        <p14:creationId xmlns:p14="http://schemas.microsoft.com/office/powerpoint/2010/main" val="46254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960" t="3090"/>
          <a:stretch/>
        </p:blipFill>
        <p:spPr>
          <a:xfrm>
            <a:off x="1299774" y="1409700"/>
            <a:ext cx="6544452" cy="40386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DCAF672-0A2C-E1B8-D179-5F1AEEF34BA7}"/>
              </a:ext>
            </a:extLst>
          </p:cNvPr>
          <p:cNvSpPr txBox="1"/>
          <p:nvPr/>
        </p:nvSpPr>
        <p:spPr>
          <a:xfrm>
            <a:off x="152400" y="3810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CHAMARRA DEPORTIVA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3E850F4-E051-DE3C-6828-C3D0EECFE297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1</a:t>
            </a:r>
          </a:p>
        </p:txBody>
      </p:sp>
    </p:spTree>
    <p:extLst>
      <p:ext uri="{BB962C8B-B14F-4D97-AF65-F5344CB8AC3E}">
        <p14:creationId xmlns:p14="http://schemas.microsoft.com/office/powerpoint/2010/main" val="9307871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FF0CFD1E-2294-3797-76D1-5C38A827373F}"/>
              </a:ext>
            </a:extLst>
          </p:cNvPr>
          <p:cNvSpPr txBox="1">
            <a:spLocks/>
          </p:cNvSpPr>
          <p:nvPr/>
        </p:nvSpPr>
        <p:spPr>
          <a:xfrm>
            <a:off x="0" y="2057400"/>
            <a:ext cx="9144000" cy="27432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ESPECIFICACIONES TÉCNICAS MÍNIMAS SOLICITADAS PARA EL TEJIDO QUE INTEGRA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EL SHORT DEPORTIVO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411CFF0-0823-748D-74B5-93E04BCAE0D6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28</a:t>
            </a:r>
          </a:p>
        </p:txBody>
      </p:sp>
    </p:spTree>
    <p:extLst>
      <p:ext uri="{BB962C8B-B14F-4D97-AF65-F5344CB8AC3E}">
        <p14:creationId xmlns:p14="http://schemas.microsoft.com/office/powerpoint/2010/main" val="38472490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533900" y="1257538"/>
            <a:ext cx="1333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6" name="3 CuadroTexto"/>
          <p:cNvSpPr txBox="1"/>
          <p:nvPr/>
        </p:nvSpPr>
        <p:spPr>
          <a:xfrm>
            <a:off x="3833812" y="6347618"/>
            <a:ext cx="13335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graphicFrame>
        <p:nvGraphicFramePr>
          <p:cNvPr id="8" name="1 Tabla">
            <a:extLst>
              <a:ext uri="{FF2B5EF4-FFF2-40B4-BE49-F238E27FC236}">
                <a16:creationId xmlns:a16="http://schemas.microsoft.com/office/drawing/2014/main" id="{A412DEFE-C9D2-4590-8CA5-0707C51702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792777"/>
              </p:ext>
            </p:extLst>
          </p:nvPr>
        </p:nvGraphicFramePr>
        <p:xfrm>
          <a:off x="152400" y="1572589"/>
          <a:ext cx="8763000" cy="374332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248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9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4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b="1" u="none" strike="noStrike" noProof="0" dirty="0">
                          <a:effectLst/>
                        </a:rPr>
                        <a:t>Concepto</a:t>
                      </a:r>
                      <a:endParaRPr lang="es-MX" sz="145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b="1" u="none" strike="noStrike" noProof="0" dirty="0">
                          <a:effectLst/>
                        </a:rPr>
                        <a:t>Especificación</a:t>
                      </a:r>
                      <a:endParaRPr lang="es-MX" sz="145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b="1" u="none" strike="noStrike" noProof="0" dirty="0">
                          <a:effectLst/>
                        </a:rPr>
                        <a:t>Unidad</a:t>
                      </a:r>
                      <a:endParaRPr lang="es-MX" sz="145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b="1" u="none" strike="noStrike" noProof="0" dirty="0">
                          <a:effectLst/>
                        </a:rPr>
                        <a:t>Método</a:t>
                      </a:r>
                      <a:endParaRPr lang="es-MX" sz="1450" b="1" i="0" u="none" strike="noStrike" noProof="0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Composición</a:t>
                      </a:r>
                      <a:endParaRPr lang="es-MX" sz="145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100% Poliéster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50" u="none" strike="noStrike" noProof="0" dirty="0">
                          <a:effectLst/>
                        </a:rPr>
                        <a:t> 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NMX-A-084-INNTEX-2015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Tipo de Tejido</a:t>
                      </a:r>
                      <a:endParaRPr lang="es-MX" sz="145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Tejido</a:t>
                      </a:r>
                      <a:r>
                        <a:rPr lang="es-MX" sz="1450" u="none" strike="noStrike" baseline="0" noProof="0" dirty="0">
                          <a:solidFill>
                            <a:schemeClr val="tx1"/>
                          </a:solidFill>
                          <a:effectLst/>
                        </a:rPr>
                        <a:t> de punto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50" u="none" strike="noStrike" noProof="0" dirty="0">
                          <a:effectLst/>
                        </a:rPr>
                        <a:t> 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Peso (mínimo)</a:t>
                      </a:r>
                      <a:endParaRPr lang="es-MX" sz="145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effectLst/>
                        </a:rPr>
                        <a:t>g/m</a:t>
                      </a:r>
                      <a:r>
                        <a:rPr lang="es-MX" sz="1450" u="none" strike="noStrike" baseline="30000" noProof="0" dirty="0">
                          <a:effectLst/>
                        </a:rPr>
                        <a:t>2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NMX-A-3801-INNTEX-2012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Color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Azul</a:t>
                      </a:r>
                      <a:r>
                        <a:rPr lang="es-MX" sz="1450" u="none" strike="noStrike" baseline="0" noProof="0" dirty="0">
                          <a:solidFill>
                            <a:schemeClr val="tx1"/>
                          </a:solidFill>
                          <a:effectLst/>
                        </a:rPr>
                        <a:t> marino</a:t>
                      </a:r>
                      <a:endParaRPr lang="es-MX" sz="1450" u="none" strike="noStrike" noProof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50" u="none" strike="noStrike" noProof="0" dirty="0">
                          <a:effectLst/>
                        </a:rPr>
                        <a:t> 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Resistencia a</a:t>
                      </a:r>
                      <a:r>
                        <a:rPr lang="es-MX" sz="1450" b="1" u="none" strike="noStrike" baseline="0" noProof="0" dirty="0">
                          <a:effectLst/>
                        </a:rPr>
                        <a:t> la formación de frisas (pilling)</a:t>
                      </a:r>
                      <a:endParaRPr lang="es-MX" sz="145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450" u="none" strike="noStrike" noProof="0" dirty="0">
                          <a:effectLst/>
                        </a:rPr>
                        <a:t> 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NMX-A-12945-3-INNTEX-2020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Cambio</a:t>
                      </a:r>
                      <a:r>
                        <a:rPr lang="es-MX" sz="1450" b="1" u="none" strike="noStrike" baseline="0" noProof="0" dirty="0">
                          <a:effectLst/>
                        </a:rPr>
                        <a:t> d</a:t>
                      </a:r>
                      <a:r>
                        <a:rPr lang="es-MX" sz="1450" b="1" u="none" strike="noStrike" noProof="0" dirty="0">
                          <a:effectLst/>
                        </a:rPr>
                        <a:t>imensional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50" b="1" u="none" strike="noStrike" noProof="0" dirty="0">
                          <a:effectLst/>
                        </a:rPr>
                        <a:t>(encogimiento Máximo)</a:t>
                      </a:r>
                      <a:endParaRPr lang="es-MX" sz="1450" b="1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+/- 4%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+/- 4% 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effectLst/>
                        </a:rPr>
                        <a:t>%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5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NMX-A-5077-INNTEX-2015; CONDICIONES DE LAVADO: NMX-A-6330-INNTEX-2015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450" b="1" u="none" strike="noStrike" noProof="0" dirty="0">
                          <a:effectLst/>
                        </a:rPr>
                        <a:t>Tiempo de Absorción Máximo</a:t>
                      </a:r>
                      <a:endParaRPr lang="es-MX" sz="145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b="0" i="0" u="none" strike="noStrike" noProof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s-MX" sz="1450" b="0" i="0" u="none" strike="noStrike" noProof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50" u="none" strike="noStrike" noProof="0" dirty="0">
                          <a:effectLst/>
                        </a:rPr>
                        <a:t>Segundos</a:t>
                      </a:r>
                      <a:endParaRPr lang="es-MX" sz="145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u="none" strike="noStrike" noProof="0" dirty="0">
                          <a:effectLst/>
                        </a:rPr>
                        <a:t>NMX-A-014-INNTEX-2005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u="none" strike="noStrike" noProof="0" dirty="0">
                          <a:effectLst/>
                        </a:rPr>
                        <a:t>AATCC</a:t>
                      </a:r>
                      <a:r>
                        <a:rPr lang="es-MX" sz="1600" u="none" strike="noStrike" baseline="0" noProof="0" dirty="0">
                          <a:effectLst/>
                        </a:rPr>
                        <a:t> TM</a:t>
                      </a:r>
                      <a:r>
                        <a:rPr lang="es-MX" sz="1600" u="none" strike="noStrike" noProof="0" dirty="0">
                          <a:effectLst/>
                        </a:rPr>
                        <a:t>79-2010e 2(2018)e Opción A</a:t>
                      </a:r>
                      <a:endParaRPr lang="es-MX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590C16D8-F805-6FF0-E7E7-9FC455BA755A}"/>
              </a:ext>
            </a:extLst>
          </p:cNvPr>
          <p:cNvSpPr txBox="1"/>
          <p:nvPr/>
        </p:nvSpPr>
        <p:spPr>
          <a:xfrm>
            <a:off x="181824" y="730681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SHORT DEPORTIVO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98D3EAD-B5F4-0ED8-276D-7426F5B976CC}"/>
              </a:ext>
            </a:extLst>
          </p:cNvPr>
          <p:cNvSpPr txBox="1"/>
          <p:nvPr/>
        </p:nvSpPr>
        <p:spPr>
          <a:xfrm>
            <a:off x="8077200" y="645534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29</a:t>
            </a:r>
          </a:p>
        </p:txBody>
      </p:sp>
    </p:spTree>
    <p:extLst>
      <p:ext uri="{BB962C8B-B14F-4D97-AF65-F5344CB8AC3E}">
        <p14:creationId xmlns:p14="http://schemas.microsoft.com/office/powerpoint/2010/main" val="3092248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BAD4D-2B19-1829-BB78-858BCE156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344C8AE0-762C-2A01-74E1-5ECA4161B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91572"/>
              </p:ext>
            </p:extLst>
          </p:nvPr>
        </p:nvGraphicFramePr>
        <p:xfrm>
          <a:off x="146050" y="1807210"/>
          <a:ext cx="8839200" cy="3145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1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690">
                <a:tc gridSpan="2">
                  <a:txBody>
                    <a:bodyPr/>
                    <a:lstStyle/>
                    <a:p>
                      <a:pPr algn="ctr">
                        <a:lnSpc>
                          <a:spcPts val="234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Jareta</a:t>
                      </a:r>
                      <a:r>
                        <a:rPr lang="es-MX" sz="2000" b="1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b="1" spc="-5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cintura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Descripción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Agujeta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telar,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plana.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Punta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en</a:t>
                      </a:r>
                      <a:r>
                        <a:rPr lang="es-MX" sz="1400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extremos.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1400" spc="28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la tela base o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similar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690">
                <a:tc gridSpan="2">
                  <a:txBody>
                    <a:bodyPr/>
                    <a:lstStyle/>
                    <a:p>
                      <a:pPr algn="ctr">
                        <a:lnSpc>
                          <a:spcPts val="2345"/>
                        </a:lnSpc>
                      </a:pP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5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690">
                <a:tc gridSpan="2">
                  <a:txBody>
                    <a:bodyPr/>
                    <a:lstStyle/>
                    <a:p>
                      <a:pPr marL="1905" algn="ctr">
                        <a:lnSpc>
                          <a:spcPts val="2355"/>
                        </a:lnSpc>
                      </a:pP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Hilo</a:t>
                      </a:r>
                      <a:r>
                        <a:rPr lang="es-MX" sz="20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 costura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9525">
                        <a:lnSpc>
                          <a:spcPts val="2355"/>
                        </a:lnSpc>
                      </a:pPr>
                      <a:r>
                        <a:rPr lang="es-MX" sz="2000" b="1" spc="-10" noProof="0" dirty="0">
                          <a:latin typeface="Calibri"/>
                          <a:cs typeface="Calibri"/>
                        </a:rPr>
                        <a:t>Color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2355"/>
                        </a:lnSpc>
                      </a:pPr>
                      <a:r>
                        <a:rPr lang="es-MX" sz="2000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20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20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20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lang="es-MX" sz="20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noProof="0" dirty="0">
                          <a:latin typeface="Calibri"/>
                          <a:cs typeface="Calibri"/>
                        </a:rPr>
                        <a:t>tela</a:t>
                      </a:r>
                      <a:r>
                        <a:rPr lang="es-MX" sz="2000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2000" spc="-10" noProof="0" dirty="0">
                          <a:latin typeface="Calibri"/>
                          <a:cs typeface="Calibri"/>
                        </a:rPr>
                        <a:t>principal</a:t>
                      </a:r>
                      <a:endParaRPr lang="es-MX" sz="20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8890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650"/>
                        </a:lnSpc>
                      </a:pP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DA54B19B-B5AC-B6FA-4111-A570467B82FC}"/>
              </a:ext>
            </a:extLst>
          </p:cNvPr>
          <p:cNvSpPr txBox="1"/>
          <p:nvPr/>
        </p:nvSpPr>
        <p:spPr>
          <a:xfrm>
            <a:off x="152400" y="838200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CARACTERÍSTICAS ADICIONALES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3BA9E03-D1EF-F4E1-9DE6-B0837078D0FF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30</a:t>
            </a:r>
          </a:p>
        </p:txBody>
      </p:sp>
    </p:spTree>
    <p:extLst>
      <p:ext uri="{BB962C8B-B14F-4D97-AF65-F5344CB8AC3E}">
        <p14:creationId xmlns:p14="http://schemas.microsoft.com/office/powerpoint/2010/main" val="3942355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377822" y="1082751"/>
            <a:ext cx="7207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GORRA</a:t>
            </a:r>
            <a:endParaRPr lang="es-MX" sz="1800" noProof="0" dirty="0">
              <a:latin typeface="Calibri"/>
              <a:cs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45971"/>
            <a:ext cx="5724525" cy="41148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5FBC8C4-7D34-437A-EB80-3202ED50040E}"/>
              </a:ext>
            </a:extLst>
          </p:cNvPr>
          <p:cNvSpPr txBox="1"/>
          <p:nvPr/>
        </p:nvSpPr>
        <p:spPr>
          <a:xfrm>
            <a:off x="152400" y="381000"/>
            <a:ext cx="29718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GORRA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AF79934-4503-62BA-ACB9-51B7BF53DB6F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31</a:t>
            </a:r>
          </a:p>
        </p:txBody>
      </p:sp>
    </p:spTree>
    <p:extLst>
      <p:ext uri="{BB962C8B-B14F-4D97-AF65-F5344CB8AC3E}">
        <p14:creationId xmlns:p14="http://schemas.microsoft.com/office/powerpoint/2010/main" val="39173476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0D42165E-8EBC-B732-7C4B-13D7E26A7D83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CARACTERÍSTICAS GENERALES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DE LA GORRA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0D3E690-3F18-40C9-1938-5BF37A34D849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32</a:t>
            </a:r>
          </a:p>
        </p:txBody>
      </p:sp>
    </p:spTree>
    <p:extLst>
      <p:ext uri="{BB962C8B-B14F-4D97-AF65-F5344CB8AC3E}">
        <p14:creationId xmlns:p14="http://schemas.microsoft.com/office/powerpoint/2010/main" val="9888822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232845"/>
              </p:ext>
            </p:extLst>
          </p:nvPr>
        </p:nvGraphicFramePr>
        <p:xfrm>
          <a:off x="141923" y="533400"/>
          <a:ext cx="8860154" cy="56088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5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3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103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1166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Artículo: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Tallas: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Unitalla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166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Características</a:t>
                      </a:r>
                      <a:r>
                        <a:rPr lang="es-MX" sz="1200" b="1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Generales</a:t>
                      </a:r>
                      <a:r>
                        <a:rPr lang="es-MX" sz="1200" b="1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b="1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b="1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166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tipo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beisbolera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diseño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ergonómico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166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Detalles</a:t>
                      </a:r>
                      <a:r>
                        <a:rPr lang="es-MX" sz="1200" b="1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b="1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b="1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Confección: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5938">
                <a:tc gridSpan="4">
                  <a:txBody>
                    <a:bodyPr/>
                    <a:lstStyle/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40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tela  que se encuentre dentro del rango de 60%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a 70% de fibra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poliéster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30% a 40% de fibra de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algodón.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204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Fabricado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plano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marino,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semejante al de la tela base de la chamarra y el pantalón deportivo.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315595" indent="-228600">
                        <a:lnSpc>
                          <a:spcPct val="114799"/>
                        </a:lnSpc>
                        <a:spcBef>
                          <a:spcPts val="10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visera semi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curva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forrada de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tela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principal.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leva mínimo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sobre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visera para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dar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mejor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presentación.</a:t>
                      </a:r>
                      <a:r>
                        <a:rPr lang="es-MX" sz="120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sta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estructura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 con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202565" indent="-228600">
                        <a:lnSpc>
                          <a:spcPct val="114799"/>
                        </a:lnSpc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Estructura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elaborada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seis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gajos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forma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semi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triangular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unidos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interior.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stas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uniones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recubren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bies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1.5 cm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(+/- 0.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m),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ambos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extremos,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fijados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220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media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superior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cada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gajo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lleva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ojillo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bordado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hilo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tono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semejante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base,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ventilación.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425450" indent="-228600">
                        <a:lnSpc>
                          <a:spcPct val="114799"/>
                        </a:lnSpc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Como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diseño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área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superior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uniones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coloca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botón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forrado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principal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1.4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0.5 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m)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diámetro.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204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 frontal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aplicativo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etiqueta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hilada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Escudo del Gobierno del Estado de Guanajuato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plicativo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6.5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 (+/-</a:t>
                      </a:r>
                      <a:r>
                        <a:rPr lang="es-MX" sz="1200" spc="-2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0.8 cm) alto por 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5.5 cm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0.8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m)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fijo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refil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bordado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tridimensional.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Medidas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tomadas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refil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bordado.</a:t>
                      </a:r>
                    </a:p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204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el gajo lateral derecho cuenta con leyenda ‘‘GUANAJUATO” y debajo de esta, leyenda “GOBIERNO DE LA GENTE’’ de 6.6 cm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0.5 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m)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ancho por 1.2 cm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2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0.5 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m)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 alto. Aplicativo en color blanco.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5" indent="-228600">
                        <a:lnSpc>
                          <a:spcPct val="100000"/>
                        </a:lnSpc>
                        <a:spcBef>
                          <a:spcPts val="204"/>
                        </a:spcBef>
                        <a:buFont typeface="+mj-lt"/>
                        <a:buAutoNum type="arabicPeriod"/>
                        <a:tabLst>
                          <a:tab pos="278130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Los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gajos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traseros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llevan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corte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que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forma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abertura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curva para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dar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amplitud.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P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or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 interna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abertura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lleva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bies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fijo</a:t>
                      </a:r>
                      <a:r>
                        <a:rPr lang="es-MX" sz="1200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pespuntes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filo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215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gorra, en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los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gajos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frontales,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refuerzo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dar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mayor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estructura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5" marR="109855" indent="-228600">
                        <a:lnSpc>
                          <a:spcPct val="114799"/>
                        </a:lnSpc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parte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trasera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inferior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bandas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ajuste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elaboradas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misma</a:t>
                      </a:r>
                      <a:r>
                        <a:rPr lang="es-MX" sz="120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principal,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contactel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felpa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 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otra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contactel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gancho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2.0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(+/- 0.5 cm)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ancho,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este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fijado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bandas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filo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recta.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bandas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están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unidas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 	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estructura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>
                        <a:lnSpc>
                          <a:spcPct val="100000"/>
                        </a:lnSpc>
                        <a:spcBef>
                          <a:spcPts val="215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circunferencia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ruedo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banda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absorbente,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fijada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estructura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gorra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medio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pespuntes</a:t>
                      </a:r>
                      <a:r>
                        <a:rPr lang="es-MX" sz="120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recta,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dobladillo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superior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322580" indent="-22860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+mj-lt"/>
                        <a:buAutoNum type="arabicPeriod"/>
                      </a:pP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 en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izquierdo,</a:t>
                      </a:r>
                      <a:r>
                        <a:rPr lang="es-MX" sz="120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posiciona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etiqueta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cuidado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conforme</a:t>
                      </a:r>
                      <a:r>
                        <a:rPr lang="es-MX" sz="120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2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Norma NOM-004-SE-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2021</a:t>
                      </a:r>
                      <a:r>
                        <a:rPr lang="es-MX" sz="120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siendo</a:t>
                      </a:r>
                      <a:r>
                        <a:rPr lang="es-MX" sz="120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información</a:t>
                      </a:r>
                      <a:r>
                        <a:rPr lang="es-MX" sz="120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2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fabricante</a:t>
                      </a:r>
                      <a:r>
                        <a:rPr lang="es-MX" sz="120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20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importador,</a:t>
                      </a:r>
                      <a:r>
                        <a:rPr lang="es-MX" sz="1200" spc="4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2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fibras,</a:t>
                      </a:r>
                      <a:r>
                        <a:rPr lang="es-MX" sz="1200" spc="4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20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cuidado</a:t>
                      </a:r>
                      <a:r>
                        <a:rPr lang="es-MX" sz="120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talla,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200" spc="-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maquina</a:t>
                      </a:r>
                      <a:r>
                        <a:rPr lang="es-MX" sz="120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 puntada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200" baseline="2160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r>
                        <a:rPr lang="es-MX" sz="1200" spc="-22" baseline="2160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20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momento</a:t>
                      </a:r>
                      <a:r>
                        <a:rPr lang="es-MX" sz="1200" spc="-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200" spc="-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unir</a:t>
                      </a:r>
                      <a:r>
                        <a:rPr lang="es-MX" sz="120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200" spc="-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20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costado.</a:t>
                      </a:r>
                      <a:endParaRPr lang="es-MX" sz="120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7FD5F542-7CAF-C4A1-FB59-7A101AFED059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33</a:t>
            </a:r>
          </a:p>
        </p:txBody>
      </p:sp>
    </p:spTree>
    <p:extLst>
      <p:ext uri="{BB962C8B-B14F-4D97-AF65-F5344CB8AC3E}">
        <p14:creationId xmlns:p14="http://schemas.microsoft.com/office/powerpoint/2010/main" val="26853083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6A471B07-E6C1-77AF-8DB2-21403A8FA850}"/>
              </a:ext>
            </a:extLst>
          </p:cNvPr>
          <p:cNvSpPr txBox="1">
            <a:spLocks/>
          </p:cNvSpPr>
          <p:nvPr/>
        </p:nvSpPr>
        <p:spPr>
          <a:xfrm>
            <a:off x="0" y="2057400"/>
            <a:ext cx="9144000" cy="27432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ESPECIFICACIONES TÉCNICAS MÍNIMAS SOLICITADAS PARA EL TEJIDO QUE INTEGRA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 LA GORRA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3B1040D-61BB-E935-D2AE-46DB0847D2D0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34</a:t>
            </a:r>
          </a:p>
        </p:txBody>
      </p:sp>
    </p:spTree>
    <p:extLst>
      <p:ext uri="{BB962C8B-B14F-4D97-AF65-F5344CB8AC3E}">
        <p14:creationId xmlns:p14="http://schemas.microsoft.com/office/powerpoint/2010/main" val="1052200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431698" y="1081777"/>
            <a:ext cx="213868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TELA</a:t>
            </a:r>
            <a:r>
              <a:rPr lang="es-MX" sz="1800" b="1" spc="-2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GORRA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endParaRPr lang="es-MX" sz="1800" noProof="0" dirty="0">
              <a:latin typeface="Calibri"/>
              <a:cs typeface="Calibr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456912"/>
              </p:ext>
            </p:extLst>
          </p:nvPr>
        </p:nvGraphicFramePr>
        <p:xfrm>
          <a:off x="152400" y="762000"/>
          <a:ext cx="8791077" cy="49695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0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6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96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68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389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49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Concepto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48450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Especificación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Unidad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Método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Composición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13690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60%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70%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poliéster</a:t>
                      </a:r>
                      <a:r>
                        <a:rPr lang="es-MX" sz="900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/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354965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30%</a:t>
                      </a:r>
                      <a:r>
                        <a:rPr lang="es-MX" sz="900" spc="17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40%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algodón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2730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66750" marR="30480" indent="-62674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NMX-A-1833-1-INNTEX-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2014</a:t>
                      </a:r>
                    </a:p>
                    <a:p>
                      <a:pPr marL="666750" marR="30480" indent="-626745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5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spc="-10" noProof="0" dirty="0">
                          <a:latin typeface="+mn-lt"/>
                          <a:cs typeface="Calibri"/>
                        </a:rPr>
                        <a:t>NMX-A-1833-11-INNTEX-</a:t>
                      </a:r>
                      <a:r>
                        <a:rPr lang="es-MX" sz="900" noProof="0" dirty="0">
                          <a:latin typeface="+mn-lt"/>
                          <a:cs typeface="Calibri"/>
                        </a:rPr>
                        <a:t>2014</a:t>
                      </a: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1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Peso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mínimo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(masa)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180g/m²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g/m²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NMX-A-3801-INNTEX-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275">
                <a:tc rowSpan="2"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Construcción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60"/>
                        </a:lnSpc>
                      </a:pPr>
                      <a:r>
                        <a:rPr lang="es-MX" sz="800" spc="-10" noProof="0" dirty="0">
                          <a:latin typeface="Arial MT"/>
                          <a:cs typeface="Arial MT"/>
                        </a:rPr>
                        <a:t>Urdimbre</a:t>
                      </a:r>
                      <a:endParaRPr lang="es-MX" sz="800" noProof="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60"/>
                        </a:lnSpc>
                      </a:pPr>
                      <a:r>
                        <a:rPr lang="es-MX" sz="800" spc="-25" noProof="0" dirty="0">
                          <a:latin typeface="Arial MT"/>
                          <a:cs typeface="Arial MT"/>
                        </a:rPr>
                        <a:t>105</a:t>
                      </a:r>
                      <a:endParaRPr lang="es-MX" sz="800" noProof="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22580">
                        <a:lnSpc>
                          <a:spcPct val="100000"/>
                        </a:lnSpc>
                        <a:spcBef>
                          <a:spcPts val="439"/>
                        </a:spcBef>
                      </a:pPr>
                      <a:r>
                        <a:rPr lang="es-MX" sz="800" noProof="0" dirty="0">
                          <a:latin typeface="Arial MT"/>
                          <a:cs typeface="Arial MT"/>
                        </a:rPr>
                        <a:t>Hilos</a:t>
                      </a:r>
                      <a:r>
                        <a:rPr lang="es-MX" sz="800" spc="-10" noProof="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lang="es-MX" sz="800" noProof="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lang="es-MX" sz="800" spc="215" noProof="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lang="es-MX" sz="800" spc="-10" noProof="0" dirty="0">
                          <a:latin typeface="Arial MT"/>
                          <a:cs typeface="Arial MT"/>
                        </a:rPr>
                        <a:t>pulgada</a:t>
                      </a:r>
                      <a:endParaRPr lang="es-MX" sz="800" noProof="0" dirty="0">
                        <a:latin typeface="Arial MT"/>
                        <a:cs typeface="Arial MT"/>
                      </a:endParaRPr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75285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NMX-A-7211/2-INNTEX-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</a:p>
                    <a:p>
                      <a:pPr marL="375285"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Método “A” Disección</a:t>
                      </a:r>
                      <a:r>
                        <a:rPr lang="es-MX" sz="900" spc="-20" baseline="0" noProof="0" dirty="0">
                          <a:latin typeface="Calibri"/>
                          <a:cs typeface="Calibri"/>
                        </a:rPr>
                        <a:t> de tejido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8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60"/>
                        </a:lnSpc>
                      </a:pPr>
                      <a:r>
                        <a:rPr lang="es-MX" sz="800" spc="-10" noProof="0" dirty="0">
                          <a:latin typeface="Arial MT"/>
                          <a:cs typeface="Arial MT"/>
                        </a:rPr>
                        <a:t>Trama</a:t>
                      </a:r>
                      <a:endParaRPr lang="es-MX" sz="800" noProof="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860"/>
                        </a:lnSpc>
                      </a:pPr>
                      <a:r>
                        <a:rPr lang="es-MX" sz="800" spc="-25" noProof="0" dirty="0">
                          <a:latin typeface="Arial MT"/>
                          <a:cs typeface="Arial MT"/>
                        </a:rPr>
                        <a:t>45</a:t>
                      </a:r>
                      <a:endParaRPr lang="es-MX" sz="800" noProof="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587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1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576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Cambio dimensional</a:t>
                      </a:r>
                      <a:r>
                        <a:rPr lang="es-MX" sz="900" b="1" spc="2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(encogimiento)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255" marR="94615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+/-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3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02235">
                        <a:lnSpc>
                          <a:spcPts val="1035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+/-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3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27000" marR="62230" indent="-55244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NMX-A-5077-INNTEX-2015;</a:t>
                      </a:r>
                      <a:r>
                        <a:rPr lang="es-MX" sz="900" spc="9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CONDICIONES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lang="es-MX" sz="900" spc="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LAVADO:</a:t>
                      </a:r>
                      <a:r>
                        <a:rPr lang="es-MX" sz="900" spc="5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NMX-A-6330-INNTEX-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576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Fuerza máxima</a:t>
                      </a:r>
                      <a:r>
                        <a:rPr lang="es-MX" sz="900" b="1" spc="19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tracción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(resistencia)</a:t>
                      </a:r>
                      <a:r>
                        <a:rPr lang="es-MX" sz="900" b="1" spc="19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(mayor o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igual)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8255" marR="94615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770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02235">
                        <a:lnSpc>
                          <a:spcPts val="1035"/>
                        </a:lnSpc>
                      </a:pP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350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N</a:t>
                      </a: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NMX-A-059/2-INNTEX-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49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150" noProof="0" dirty="0">
                        <a:latin typeface="Times New Roman"/>
                        <a:cs typeface="Times New Roman"/>
                      </a:endParaRPr>
                    </a:p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Resistencia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rasgado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(resistencia) (valores mayores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iguales)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255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30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02235">
                        <a:lnSpc>
                          <a:spcPct val="100000"/>
                        </a:lnSpc>
                      </a:pP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02235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150" noProof="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N</a:t>
                      </a: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es-MX" sz="1150" noProof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NMX-A-109-INNTEX-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6033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 del color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Lavado  doméstico (</a:t>
                      </a:r>
                      <a:r>
                        <a:rPr lang="es-MX" sz="900" b="1" spc="-10" noProof="0" dirty="0" err="1">
                          <a:latin typeface="Calibri"/>
                          <a:cs typeface="Calibri"/>
                        </a:rPr>
                        <a:t>minimo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2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Lana 4,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Acrílico</a:t>
                      </a:r>
                      <a:r>
                        <a:rPr lang="es-MX" sz="900" b="1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Poliéster 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Algodón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Poliamida</a:t>
                      </a:r>
                      <a:r>
                        <a:rPr lang="es-MX" sz="900" b="1" spc="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3-</a:t>
                      </a:r>
                      <a:r>
                        <a:rPr lang="es-MX" sz="900" b="1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882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lang="es-MX" sz="105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3-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lang="es-MX" sz="1050" noProof="0" dirty="0">
                        <a:latin typeface="Times New Roman"/>
                        <a:cs typeface="Times New Roman"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NMX-A-105-C06-INNTEX-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6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  <a:p>
                      <a:pPr marL="82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luz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4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850" noProof="0" dirty="0">
                        <a:latin typeface="Times New Roman"/>
                        <a:cs typeface="Times New Roman"/>
                      </a:endParaRPr>
                    </a:p>
                    <a:p>
                      <a:pPr marL="135890" marR="25400" indent="-10096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B02-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INNTEX-2019 </a:t>
                      </a:r>
                      <a:r>
                        <a:rPr lang="es-MX" sz="900" spc="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</a:p>
                    <a:p>
                      <a:pPr marL="135890" marR="25400" indent="-10096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NMX-A-165/2-INNTEX-2006</a:t>
                      </a:r>
                      <a:r>
                        <a:rPr lang="es-MX" sz="900" spc="5" noProof="0" dirty="0">
                          <a:latin typeface="Calibri"/>
                          <a:cs typeface="Calibri"/>
                        </a:rPr>
                        <a:t> </a:t>
                      </a:r>
                    </a:p>
                    <a:p>
                      <a:pPr marL="135890" marR="25400" indent="-10096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METODO</a:t>
                      </a:r>
                      <a:r>
                        <a:rPr lang="es-MX" sz="900" spc="6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5385">
                <a:tc>
                  <a:txBody>
                    <a:bodyPr/>
                    <a:lstStyle/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Solidez</a:t>
                      </a:r>
                      <a:r>
                        <a:rPr lang="es-MX" sz="900" b="1" spc="1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900" b="1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sudor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spc="0" baseline="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Especificación,</a:t>
                      </a:r>
                      <a:r>
                        <a:rPr lang="es-MX" sz="900" b="1" spc="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+mn-lt"/>
                          <a:cs typeface="Calibri"/>
                        </a:rPr>
                        <a:t>manchado.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  (</a:t>
                      </a:r>
                      <a:r>
                        <a:rPr lang="es-MX" sz="900" b="1" noProof="0" dirty="0" err="1">
                          <a:latin typeface="+mn-lt"/>
                          <a:cs typeface="Calibri"/>
                        </a:rPr>
                        <a:t>minimo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) 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Acido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Alcalino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Grados: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Acetato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Algodón</a:t>
                      </a:r>
                      <a:r>
                        <a:rPr lang="es-MX" sz="90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Poliamida</a:t>
                      </a:r>
                      <a:r>
                        <a:rPr lang="es-MX" sz="900" b="1" spc="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spc="0" noProof="0" dirty="0">
                          <a:latin typeface="+mn-lt"/>
                          <a:cs typeface="Calibri"/>
                        </a:rPr>
                        <a:t>3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Poliéster 4,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Acrílico</a:t>
                      </a:r>
                      <a:r>
                        <a:rPr lang="es-MX" sz="90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900" b="1" spc="-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Lana </a:t>
                      </a:r>
                      <a:r>
                        <a:rPr lang="es-MX" sz="900" b="1" spc="-50" noProof="0" dirty="0">
                          <a:latin typeface="+mn-lt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+mn-lt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4                                                                          4                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E04-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576">
                <a:tc>
                  <a:txBody>
                    <a:bodyPr/>
                    <a:lstStyle/>
                    <a:p>
                      <a:pPr marL="825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817244" marR="445134" indent="-363220" algn="ctr">
                        <a:lnSpc>
                          <a:spcPct val="100000"/>
                        </a:lnSpc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426959"/>
              </p:ext>
            </p:extLst>
          </p:nvPr>
        </p:nvGraphicFramePr>
        <p:xfrm>
          <a:off x="176529" y="5715000"/>
          <a:ext cx="8815071" cy="685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5880">
                <a:tc>
                  <a:txBody>
                    <a:bodyPr/>
                    <a:lstStyle/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frote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endParaRPr lang="es-MX" sz="900" b="1" spc="0" noProof="0" dirty="0">
                        <a:latin typeface="Calibri"/>
                        <a:cs typeface="Calibri"/>
                      </a:endParaRPr>
                    </a:p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Especificación,</a:t>
                      </a:r>
                      <a:r>
                        <a:rPr lang="es-MX" sz="900" b="1" spc="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manchado.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 </a:t>
                      </a:r>
                    </a:p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Trama  (seco)</a:t>
                      </a:r>
                    </a:p>
                    <a:p>
                      <a:pPr marL="33655" marR="270510" indent="-26034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Urdimbre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+mn-lt"/>
                          <a:cs typeface="Calibri"/>
                        </a:rPr>
                        <a:t>Trama  (</a:t>
                      </a:r>
                      <a:r>
                        <a:rPr lang="es-MX" sz="900" b="1" spc="-10" noProof="0" dirty="0" err="1">
                          <a:latin typeface="+mn-lt"/>
                          <a:cs typeface="Calibri"/>
                        </a:rPr>
                        <a:t>humedo</a:t>
                      </a:r>
                      <a:r>
                        <a:rPr lang="es-MX" sz="900" b="1" spc="-10" noProof="0" dirty="0">
                          <a:latin typeface="+mn-lt"/>
                          <a:cs typeface="Calibri"/>
                        </a:rPr>
                        <a:t>)</a:t>
                      </a:r>
                      <a:endParaRPr lang="es-MX" sz="900" b="1" spc="-10" noProof="0" dirty="0">
                        <a:latin typeface="Calibri"/>
                        <a:cs typeface="Calibri"/>
                      </a:endParaRPr>
                    </a:p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(</a:t>
                      </a:r>
                      <a:r>
                        <a:rPr lang="es-MX" sz="900" b="1" spc="-10" noProof="0" dirty="0" err="1">
                          <a:latin typeface="Calibri"/>
                          <a:cs typeface="Calibri"/>
                        </a:rPr>
                        <a:t>minimo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lang="es-MX" sz="900" baseline="0" noProof="0" dirty="0">
                          <a:latin typeface="Calibri"/>
                          <a:cs typeface="Calibri"/>
                        </a:rPr>
                        <a:t> - 4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NMX-A-073-INNTEX-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2005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08A6ECA0-2F61-0F68-FDFC-982AE23AEFFF}"/>
              </a:ext>
            </a:extLst>
          </p:cNvPr>
          <p:cNvSpPr txBox="1"/>
          <p:nvPr/>
        </p:nvSpPr>
        <p:spPr>
          <a:xfrm>
            <a:off x="196906" y="232780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GORRA ESCOLAR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C3A4B22-4F35-4339-7833-CD903C6CED93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35</a:t>
            </a:r>
          </a:p>
        </p:txBody>
      </p:sp>
    </p:spTree>
    <p:extLst>
      <p:ext uri="{BB962C8B-B14F-4D97-AF65-F5344CB8AC3E}">
        <p14:creationId xmlns:p14="http://schemas.microsoft.com/office/powerpoint/2010/main" val="30198582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5CAA908A-4283-9AE1-2F74-D447B67DF59C}"/>
              </a:ext>
            </a:extLst>
          </p:cNvPr>
          <p:cNvSpPr txBox="1">
            <a:spLocks/>
          </p:cNvSpPr>
          <p:nvPr/>
        </p:nvSpPr>
        <p:spPr>
          <a:xfrm>
            <a:off x="0" y="20574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s-MX" sz="4400" b="1" noProof="0" dirty="0">
                <a:solidFill>
                  <a:srgbClr val="002060"/>
                </a:solidFill>
              </a:rPr>
              <a:t>MEDIDAS POR TALLA </a:t>
            </a:r>
          </a:p>
          <a:p>
            <a:pPr algn="ctr" eaLnBrk="1" hangingPunct="1">
              <a:spcBef>
                <a:spcPct val="0"/>
              </a:spcBef>
            </a:pPr>
            <a:r>
              <a:rPr lang="es-MX" sz="4400" b="1" noProof="0" dirty="0">
                <a:solidFill>
                  <a:srgbClr val="002060"/>
                </a:solidFill>
              </a:rPr>
              <a:t>PARA LAS PRENDAS</a:t>
            </a:r>
          </a:p>
          <a:p>
            <a:pPr algn="ctr" eaLnBrk="1" hangingPunct="1">
              <a:spcBef>
                <a:spcPct val="0"/>
              </a:spcBef>
            </a:pPr>
            <a:r>
              <a:rPr lang="es-MX" sz="4400" b="1" noProof="0" dirty="0">
                <a:solidFill>
                  <a:srgbClr val="002060"/>
                </a:solidFill>
              </a:rPr>
              <a:t>QUE INTEGRAN EL </a:t>
            </a:r>
          </a:p>
          <a:p>
            <a:pPr algn="ctr" eaLnBrk="1" hangingPunct="1">
              <a:spcBef>
                <a:spcPct val="0"/>
              </a:spcBef>
            </a:pPr>
            <a:r>
              <a:rPr lang="es-MX" sz="4400" b="1" noProof="0" dirty="0">
                <a:solidFill>
                  <a:srgbClr val="002060"/>
                </a:solidFill>
              </a:rPr>
              <a:t>CONJUNTO DEPORTIVO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3E859FD-A215-A403-1FDF-403B046E0ACD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36</a:t>
            </a:r>
          </a:p>
        </p:txBody>
      </p:sp>
    </p:spTree>
    <p:extLst>
      <p:ext uri="{BB962C8B-B14F-4D97-AF65-F5344CB8AC3E}">
        <p14:creationId xmlns:p14="http://schemas.microsoft.com/office/powerpoint/2010/main" val="18224795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3 CuadroTexto"/>
          <p:cNvSpPr txBox="1"/>
          <p:nvPr/>
        </p:nvSpPr>
        <p:spPr>
          <a:xfrm>
            <a:off x="4548188" y="1421502"/>
            <a:ext cx="13785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32" name="31 CuadroTexto"/>
          <p:cNvSpPr txBox="1"/>
          <p:nvPr/>
        </p:nvSpPr>
        <p:spPr>
          <a:xfrm>
            <a:off x="244250" y="2762299"/>
            <a:ext cx="3865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noProof="0" dirty="0"/>
              <a:t>*Medidas expresadas en centímetros.</a:t>
            </a:r>
          </a:p>
          <a:p>
            <a:endParaRPr lang="es-MX" sz="1200" noProof="0" dirty="0"/>
          </a:p>
          <a:p>
            <a:endParaRPr lang="es-MX" sz="1200" noProof="0" dirty="0"/>
          </a:p>
        </p:txBody>
      </p:sp>
      <p:graphicFrame>
        <p:nvGraphicFramePr>
          <p:cNvPr id="9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945974"/>
              </p:ext>
            </p:extLst>
          </p:nvPr>
        </p:nvGraphicFramePr>
        <p:xfrm>
          <a:off x="294440" y="808908"/>
          <a:ext cx="8229608" cy="1594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17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17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1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40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4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94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92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0638">
                <a:tc>
                  <a:txBody>
                    <a:bodyPr/>
                    <a:lstStyle/>
                    <a:p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ct val="100000"/>
                        </a:lnSpc>
                      </a:pPr>
                      <a:r>
                        <a:rPr lang="es-MX" sz="1400" b="1" spc="-5" noProof="0" dirty="0"/>
                        <a:t>M</a:t>
                      </a:r>
                      <a:r>
                        <a:rPr lang="es-MX" sz="1400" b="1" noProof="0" dirty="0"/>
                        <a:t>edida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6285">
                        <a:lnSpc>
                          <a:spcPct val="100000"/>
                        </a:lnSpc>
                      </a:pPr>
                      <a:r>
                        <a:rPr lang="es-MX" sz="1400" b="1" spc="-120" noProof="0" dirty="0"/>
                        <a:t>T</a:t>
                      </a:r>
                      <a:r>
                        <a:rPr lang="es-MX" sz="1400" b="1" noProof="0" dirty="0"/>
                        <a:t>ol</a:t>
                      </a:r>
                      <a:r>
                        <a:rPr lang="es-MX" sz="1400" b="1" spc="-15" noProof="0" dirty="0"/>
                        <a:t> </a:t>
                      </a:r>
                      <a:r>
                        <a:rPr lang="es-MX" sz="1400" b="1" spc="-5" noProof="0" dirty="0"/>
                        <a:t>+/</a:t>
                      </a:r>
                      <a:r>
                        <a:rPr lang="es-MX" sz="1400" b="1" noProof="0" dirty="0"/>
                        <a:t>-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6530">
                        <a:lnSpc>
                          <a:spcPct val="100000"/>
                        </a:lnSpc>
                      </a:pPr>
                      <a:r>
                        <a:rPr lang="es-MX" sz="1400" b="1" spc="-10" noProof="0" dirty="0"/>
                        <a:t>X</a:t>
                      </a:r>
                      <a:r>
                        <a:rPr lang="es-MX" sz="1400" b="1" spc="-20" noProof="0" dirty="0"/>
                        <a:t>X</a:t>
                      </a:r>
                      <a:r>
                        <a:rPr lang="es-MX" sz="1400" b="1" noProof="0" dirty="0"/>
                        <a:t>S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b="1" spc="-20" noProof="0" dirty="0"/>
                        <a:t>X</a:t>
                      </a:r>
                      <a:r>
                        <a:rPr lang="es-MX" sz="1400" b="1" noProof="0" dirty="0"/>
                        <a:t>S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b="1" noProof="0" dirty="0"/>
                        <a:t>S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lang="es-MX" sz="1400" b="1" noProof="0" dirty="0"/>
                        <a:t>M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b="1" noProof="0" dirty="0"/>
                        <a:t>L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lang="es-MX" sz="1400" b="1" spc="-10" noProof="0" dirty="0"/>
                        <a:t>XL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lang="es-MX" sz="1400" b="1" spc="-10" noProof="0" dirty="0"/>
                        <a:t>XXL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634"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</a:pPr>
                      <a:r>
                        <a:rPr lang="es-MX" sz="1400" spc="-30" noProof="0" dirty="0"/>
                        <a:t>P</a:t>
                      </a:r>
                      <a:r>
                        <a:rPr lang="es-MX" sz="1400" spc="-5" noProof="0" dirty="0"/>
                        <a:t>e</a:t>
                      </a:r>
                      <a:r>
                        <a:rPr lang="es-MX" sz="1400" spc="-10" noProof="0" dirty="0"/>
                        <a:t>cho**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4201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+/</a:t>
                      </a:r>
                      <a:r>
                        <a:rPr lang="es-MX" sz="1400" noProof="0" dirty="0"/>
                        <a:t>-2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102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106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110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114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120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124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128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649"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B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</a:pPr>
                      <a:r>
                        <a:rPr lang="es-MX" sz="1400" spc="5" noProof="0" dirty="0"/>
                        <a:t>R</a:t>
                      </a:r>
                      <a:r>
                        <a:rPr lang="es-MX" sz="1400" spc="-10" noProof="0" dirty="0"/>
                        <a:t>u</a:t>
                      </a:r>
                      <a:r>
                        <a:rPr lang="es-MX" sz="1400" spc="-5" noProof="0" dirty="0"/>
                        <a:t>e</a:t>
                      </a:r>
                      <a:r>
                        <a:rPr lang="es-MX" sz="1400" spc="-10" noProof="0" dirty="0"/>
                        <a:t>do**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26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+/</a:t>
                      </a:r>
                      <a:r>
                        <a:rPr lang="es-MX" sz="1400" noProof="0" dirty="0"/>
                        <a:t>- </a:t>
                      </a:r>
                      <a:r>
                        <a:rPr lang="es-MX" sz="1400" spc="-10" noProof="0" dirty="0"/>
                        <a:t> </a:t>
                      </a:r>
                      <a:r>
                        <a:rPr lang="es-MX" sz="1400" spc="0" noProof="0" dirty="0"/>
                        <a:t>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98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102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106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110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116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120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124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637"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C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L</a:t>
                      </a:r>
                      <a:r>
                        <a:rPr lang="es-MX" sz="1400" noProof="0" dirty="0"/>
                        <a:t>a</a:t>
                      </a:r>
                      <a:r>
                        <a:rPr lang="es-MX" sz="1400" spc="-25" noProof="0" dirty="0"/>
                        <a:t>r</a:t>
                      </a:r>
                      <a:r>
                        <a:rPr lang="es-MX" sz="1400" spc="-15" noProof="0" dirty="0"/>
                        <a:t>g</a:t>
                      </a:r>
                      <a:r>
                        <a:rPr lang="es-MX" sz="1400" noProof="0" dirty="0"/>
                        <a:t>o</a:t>
                      </a:r>
                      <a:r>
                        <a:rPr lang="es-MX" sz="1400" spc="-5" noProof="0" dirty="0"/>
                        <a:t> </a:t>
                      </a:r>
                      <a:r>
                        <a:rPr lang="es-MX" sz="1400" noProof="0" dirty="0"/>
                        <a:t>Ma</a:t>
                      </a:r>
                      <a:r>
                        <a:rPr lang="es-MX" sz="1400" spc="-10" noProof="0" dirty="0"/>
                        <a:t>n</a:t>
                      </a:r>
                      <a:r>
                        <a:rPr lang="es-MX" sz="1400" spc="-25" noProof="0" dirty="0"/>
                        <a:t>g</a:t>
                      </a:r>
                      <a:r>
                        <a:rPr lang="es-MX" sz="1400" noProof="0" dirty="0"/>
                        <a:t>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2325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+/</a:t>
                      </a:r>
                      <a:r>
                        <a:rPr lang="es-MX" sz="1400" noProof="0" dirty="0"/>
                        <a:t>-</a:t>
                      </a:r>
                      <a:r>
                        <a:rPr lang="es-MX" sz="1400" spc="-5" noProof="0" dirty="0"/>
                        <a:t> </a:t>
                      </a:r>
                      <a:r>
                        <a:rPr lang="es-MX" sz="1400" spc="0" noProof="0" dirty="0"/>
                        <a:t>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73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4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75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1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77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8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80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83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85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9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510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88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637">
                <a:tc>
                  <a:txBody>
                    <a:bodyPr/>
                    <a:lstStyle/>
                    <a:p>
                      <a:pPr marL="109855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D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A</a:t>
                      </a:r>
                      <a:r>
                        <a:rPr lang="es-MX" sz="1400" spc="-10" noProof="0" dirty="0"/>
                        <a:t>b</a:t>
                      </a:r>
                      <a:r>
                        <a:rPr lang="es-MX" sz="1400" spc="-5" noProof="0" dirty="0"/>
                        <a:t>e</a:t>
                      </a:r>
                      <a:r>
                        <a:rPr lang="es-MX" sz="1400" noProof="0" dirty="0"/>
                        <a:t>r</a:t>
                      </a:r>
                      <a:r>
                        <a:rPr lang="es-MX" sz="1400" spc="-5" noProof="0" dirty="0"/>
                        <a:t>t</a:t>
                      </a:r>
                      <a:r>
                        <a:rPr lang="es-MX" sz="1400" spc="-10" noProof="0" dirty="0"/>
                        <a:t>u</a:t>
                      </a:r>
                      <a:r>
                        <a:rPr lang="es-MX" sz="1400" spc="-25" noProof="0" dirty="0"/>
                        <a:t>r</a:t>
                      </a:r>
                      <a:r>
                        <a:rPr lang="es-MX" sz="1400" noProof="0" dirty="0"/>
                        <a:t>a</a:t>
                      </a:r>
                      <a:r>
                        <a:rPr lang="es-MX" sz="1400" spc="5" noProof="0" dirty="0"/>
                        <a:t> </a:t>
                      </a:r>
                      <a:r>
                        <a:rPr lang="es-MX" sz="1400" spc="-10" noProof="0" dirty="0"/>
                        <a:t>d</a:t>
                      </a:r>
                      <a:r>
                        <a:rPr lang="es-MX" sz="1400" noProof="0" dirty="0"/>
                        <a:t>e</a:t>
                      </a:r>
                      <a:r>
                        <a:rPr lang="es-MX" sz="1400" spc="5" noProof="0" dirty="0"/>
                        <a:t> </a:t>
                      </a:r>
                      <a:r>
                        <a:rPr lang="es-MX" sz="1400" spc="-5" noProof="0" dirty="0"/>
                        <a:t>Ma</a:t>
                      </a:r>
                      <a:r>
                        <a:rPr lang="es-MX" sz="1400" spc="-10" noProof="0" dirty="0"/>
                        <a:t>n</a:t>
                      </a:r>
                      <a:r>
                        <a:rPr lang="es-MX" sz="1400" spc="-25" noProof="0" dirty="0"/>
                        <a:t>g</a:t>
                      </a:r>
                      <a:r>
                        <a:rPr lang="es-MX" sz="1400" noProof="0" dirty="0"/>
                        <a:t>a**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2325">
                        <a:lnSpc>
                          <a:spcPct val="100000"/>
                        </a:lnSpc>
                      </a:pPr>
                      <a:r>
                        <a:rPr lang="es-MX" sz="1400" spc="-5" noProof="0"/>
                        <a:t>+/</a:t>
                      </a:r>
                      <a:r>
                        <a:rPr lang="es-MX" sz="1400" noProof="0"/>
                        <a:t>-</a:t>
                      </a:r>
                      <a:r>
                        <a:rPr lang="es-MX" sz="1400" spc="-5" noProof="0"/>
                        <a:t> </a:t>
                      </a:r>
                      <a:r>
                        <a:rPr lang="es-MX" sz="1400" spc="-5" noProof="0" dirty="0"/>
                        <a:t>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23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24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27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28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687">
                <a:tc>
                  <a:txBody>
                    <a:bodyPr/>
                    <a:lstStyle/>
                    <a:p>
                      <a:pPr marL="120650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E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A</a:t>
                      </a:r>
                      <a:r>
                        <a:rPr lang="es-MX" sz="1400" spc="-10" noProof="0" dirty="0"/>
                        <a:t>b</a:t>
                      </a:r>
                      <a:r>
                        <a:rPr lang="es-MX" sz="1400" spc="-5" noProof="0" dirty="0"/>
                        <a:t>e</a:t>
                      </a:r>
                      <a:r>
                        <a:rPr lang="es-MX" sz="1400" noProof="0" dirty="0"/>
                        <a:t>r</a:t>
                      </a:r>
                      <a:r>
                        <a:rPr lang="es-MX" sz="1400" spc="-5" noProof="0" dirty="0"/>
                        <a:t>t</a:t>
                      </a:r>
                      <a:r>
                        <a:rPr lang="es-MX" sz="1400" spc="-10" noProof="0" dirty="0"/>
                        <a:t>u</a:t>
                      </a:r>
                      <a:r>
                        <a:rPr lang="es-MX" sz="1400" spc="-25" noProof="0" dirty="0"/>
                        <a:t>r</a:t>
                      </a:r>
                      <a:r>
                        <a:rPr lang="es-MX" sz="1400" noProof="0" dirty="0"/>
                        <a:t>a</a:t>
                      </a:r>
                      <a:r>
                        <a:rPr lang="es-MX" sz="1400" spc="5" noProof="0" dirty="0"/>
                        <a:t> </a:t>
                      </a:r>
                      <a:r>
                        <a:rPr lang="es-MX" sz="1400" spc="-10" noProof="0" dirty="0"/>
                        <a:t>d</a:t>
                      </a:r>
                      <a:r>
                        <a:rPr lang="es-MX" sz="1400" noProof="0" dirty="0"/>
                        <a:t>e</a:t>
                      </a:r>
                      <a:r>
                        <a:rPr lang="es-MX" sz="1400" spc="5" noProof="0" dirty="0"/>
                        <a:t> </a:t>
                      </a:r>
                      <a:r>
                        <a:rPr lang="es-MX" sz="1400" spc="-5" noProof="0" dirty="0"/>
                        <a:t>C</a:t>
                      </a:r>
                      <a:r>
                        <a:rPr lang="es-MX" sz="1400" spc="-10" noProof="0" dirty="0"/>
                        <a:t>u</a:t>
                      </a:r>
                      <a:r>
                        <a:rPr lang="es-MX" sz="1400" spc="-5" noProof="0" dirty="0"/>
                        <a:t>e</a:t>
                      </a:r>
                      <a:r>
                        <a:rPr lang="es-MX" sz="1400" noProof="0" dirty="0"/>
                        <a:t>llo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2325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+/</a:t>
                      </a:r>
                      <a:r>
                        <a:rPr lang="es-MX" sz="1400" noProof="0" dirty="0"/>
                        <a:t>-</a:t>
                      </a:r>
                      <a:r>
                        <a:rPr lang="es-MX" sz="1400" spc="-5" noProof="0" dirty="0"/>
                        <a:t> </a:t>
                      </a:r>
                      <a:r>
                        <a:rPr lang="es-MX" sz="1400" noProof="0" dirty="0"/>
                        <a:t>1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17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18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19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21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22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37"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lang="es-MX" sz="1400" noProof="0" dirty="0"/>
                        <a:t>F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La</a:t>
                      </a:r>
                      <a:r>
                        <a:rPr lang="es-MX" sz="1400" spc="-25" noProof="0" dirty="0"/>
                        <a:t>r</a:t>
                      </a:r>
                      <a:r>
                        <a:rPr lang="es-MX" sz="1400" spc="-15" noProof="0" dirty="0"/>
                        <a:t>g</a:t>
                      </a:r>
                      <a:r>
                        <a:rPr lang="es-MX" sz="1400" noProof="0" dirty="0"/>
                        <a:t>o</a:t>
                      </a:r>
                      <a:r>
                        <a:rPr lang="es-MX" sz="1400" spc="-5" noProof="0" dirty="0"/>
                        <a:t> E</a:t>
                      </a:r>
                      <a:r>
                        <a:rPr lang="es-MX" sz="1400" noProof="0" dirty="0"/>
                        <a:t>s</a:t>
                      </a:r>
                      <a:r>
                        <a:rPr lang="es-MX" sz="1400" spc="-10" noProof="0" dirty="0"/>
                        <a:t>p</a:t>
                      </a:r>
                      <a:r>
                        <a:rPr lang="es-MX" sz="1400" spc="-5" noProof="0" dirty="0"/>
                        <a:t>a</a:t>
                      </a:r>
                      <a:r>
                        <a:rPr lang="es-MX" sz="1400" noProof="0" dirty="0"/>
                        <a:t>l</a:t>
                      </a:r>
                      <a:r>
                        <a:rPr lang="es-MX" sz="1400" spc="-10" noProof="0" dirty="0"/>
                        <a:t>da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2325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+/</a:t>
                      </a:r>
                      <a:r>
                        <a:rPr lang="es-MX" sz="1400" noProof="0" dirty="0"/>
                        <a:t>-</a:t>
                      </a:r>
                      <a:r>
                        <a:rPr lang="es-MX" sz="1400" spc="-5" noProof="0" dirty="0"/>
                        <a:t> </a:t>
                      </a:r>
                      <a:r>
                        <a:rPr lang="es-MX" sz="1400" spc="0" noProof="0" dirty="0"/>
                        <a:t>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65</a:t>
                      </a:r>
                      <a:r>
                        <a:rPr lang="es-MX" sz="1400" spc="5" noProof="0" dirty="0"/>
                        <a:t>.</a:t>
                      </a:r>
                      <a:r>
                        <a:rPr lang="es-MX" sz="1400" noProof="0" dirty="0"/>
                        <a:t>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67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69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74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76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</a:pPr>
                      <a:r>
                        <a:rPr lang="es-MX" sz="1400" spc="-5" noProof="0" dirty="0"/>
                        <a:t>78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object 6"/>
          <p:cNvSpPr txBox="1"/>
          <p:nvPr/>
        </p:nvSpPr>
        <p:spPr>
          <a:xfrm>
            <a:off x="381000" y="3099044"/>
            <a:ext cx="237172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s-MX" sz="1200" noProof="0" dirty="0">
                <a:latin typeface="Calibri"/>
                <a:cs typeface="Calibri"/>
              </a:rPr>
              <a:t>**Diámetro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794" y="3355028"/>
            <a:ext cx="4914900" cy="319087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4EFB7F4-6B64-14CE-488C-BDE8AE0E2BB7}"/>
              </a:ext>
            </a:extLst>
          </p:cNvPr>
          <p:cNvSpPr txBox="1"/>
          <p:nvPr/>
        </p:nvSpPr>
        <p:spPr>
          <a:xfrm>
            <a:off x="202292" y="164068"/>
            <a:ext cx="5436507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Medidas por talla para prendas: CHAMARRA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330640A-50FC-FB83-7787-4D9E2778A536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37</a:t>
            </a:r>
          </a:p>
        </p:txBody>
      </p:sp>
    </p:spTree>
    <p:extLst>
      <p:ext uri="{BB962C8B-B14F-4D97-AF65-F5344CB8AC3E}">
        <p14:creationId xmlns:p14="http://schemas.microsoft.com/office/powerpoint/2010/main" val="1387481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D70A37D7-B4D1-B2BC-BC38-88E725711339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CARACTERÍSTICAS GENERALES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DE LA CHAMARRA DEPORTIVA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365AA6-EA73-086A-D2DD-CC545D2BF2BD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2</a:t>
            </a:r>
          </a:p>
        </p:txBody>
      </p:sp>
    </p:spTree>
    <p:extLst>
      <p:ext uri="{BB962C8B-B14F-4D97-AF65-F5344CB8AC3E}">
        <p14:creationId xmlns:p14="http://schemas.microsoft.com/office/powerpoint/2010/main" val="4128764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3 CuadroTexto"/>
          <p:cNvSpPr txBox="1"/>
          <p:nvPr/>
        </p:nvSpPr>
        <p:spPr>
          <a:xfrm>
            <a:off x="4486430" y="1378572"/>
            <a:ext cx="14399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47" name="46 CuadroTexto"/>
          <p:cNvSpPr txBox="1"/>
          <p:nvPr/>
        </p:nvSpPr>
        <p:spPr>
          <a:xfrm>
            <a:off x="73381" y="3167058"/>
            <a:ext cx="255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noProof="0" dirty="0"/>
              <a:t>*Medidas expresadas en centímetros.</a:t>
            </a:r>
          </a:p>
        </p:txBody>
      </p:sp>
      <p:graphicFrame>
        <p:nvGraphicFramePr>
          <p:cNvPr id="7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515763"/>
              </p:ext>
            </p:extLst>
          </p:nvPr>
        </p:nvGraphicFramePr>
        <p:xfrm>
          <a:off x="152069" y="597352"/>
          <a:ext cx="8843995" cy="2301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7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3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6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52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4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53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429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61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28740">
                <a:tc>
                  <a:txBody>
                    <a:bodyPr/>
                    <a:lstStyle/>
                    <a:p>
                      <a:pPr algn="ctr"/>
                      <a:endParaRPr lang="es-MX" sz="1600" noProof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s-MX" sz="1600" noProof="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4475" algn="ctr">
                        <a:lnSpc>
                          <a:spcPct val="100000"/>
                        </a:lnSpc>
                      </a:pPr>
                      <a:r>
                        <a:rPr lang="es-MX" sz="1200" b="1" spc="-120" noProof="0" dirty="0"/>
                        <a:t>T</a:t>
                      </a:r>
                      <a:r>
                        <a:rPr lang="es-MX" sz="1200" b="1" noProof="0" dirty="0"/>
                        <a:t>ol.</a:t>
                      </a:r>
                      <a:r>
                        <a:rPr lang="es-MX" sz="1200" b="1" spc="-20" noProof="0" dirty="0"/>
                        <a:t> </a:t>
                      </a:r>
                      <a:r>
                        <a:rPr lang="es-MX" sz="1200" b="1" spc="-5" noProof="0" dirty="0"/>
                        <a:t>+/</a:t>
                      </a:r>
                      <a:r>
                        <a:rPr lang="es-MX" sz="1200" b="1" noProof="0" dirty="0"/>
                        <a:t>-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 algn="ctr">
                        <a:lnSpc>
                          <a:spcPct val="100000"/>
                        </a:lnSpc>
                      </a:pPr>
                      <a:r>
                        <a:rPr lang="es-MX" sz="1200" b="1" spc="-10" noProof="0" dirty="0"/>
                        <a:t>X</a:t>
                      </a:r>
                      <a:r>
                        <a:rPr lang="es-MX" sz="1200" b="1" spc="-20" noProof="0" dirty="0"/>
                        <a:t>X</a:t>
                      </a:r>
                      <a:r>
                        <a:rPr lang="es-MX" sz="1200" b="1" noProof="0" dirty="0"/>
                        <a:t>S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1200" b="1" spc="-20" noProof="0" dirty="0"/>
                        <a:t>X</a:t>
                      </a:r>
                      <a:r>
                        <a:rPr lang="es-MX" sz="1200" b="1" noProof="0" dirty="0"/>
                        <a:t>S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b="1" noProof="0" dirty="0"/>
                        <a:t>S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b="1" noProof="0" dirty="0"/>
                        <a:t>M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b="1" noProof="0" dirty="0"/>
                        <a:t>L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b="1" spc="-10" noProof="0" dirty="0"/>
                        <a:t>XL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b="1" spc="-10" noProof="0" dirty="0"/>
                        <a:t>XXL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342">
                <a:tc>
                  <a:txBody>
                    <a:bodyPr/>
                    <a:lstStyle/>
                    <a:p>
                      <a:pPr marL="110489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A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C</a:t>
                      </a:r>
                      <a:r>
                        <a:rPr lang="es-MX" sz="1200" noProof="0" dirty="0"/>
                        <a:t>i</a:t>
                      </a:r>
                      <a:r>
                        <a:rPr lang="es-MX" sz="1200" spc="-20" noProof="0" dirty="0"/>
                        <a:t>n</a:t>
                      </a:r>
                      <a:r>
                        <a:rPr lang="es-MX" sz="1200" spc="-5" noProof="0" dirty="0"/>
                        <a:t>t</a:t>
                      </a:r>
                      <a:r>
                        <a:rPr lang="es-MX" sz="1200" spc="-10" noProof="0" dirty="0"/>
                        <a:t>u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a**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337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</a:t>
                      </a:r>
                      <a:r>
                        <a:rPr lang="es-MX" sz="1200" spc="-5" noProof="0" dirty="0"/>
                        <a:t> </a:t>
                      </a:r>
                      <a:r>
                        <a:rPr lang="es-MX" sz="1200" spc="0" noProof="0" dirty="0"/>
                        <a:t>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14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65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67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69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71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79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83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354">
                <a:tc>
                  <a:txBody>
                    <a:bodyPr/>
                    <a:lstStyle/>
                    <a:p>
                      <a:pPr marL="11430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B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Ca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a **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401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</a:t>
                      </a:r>
                      <a:r>
                        <a:rPr lang="es-MX" sz="1200" spc="-5" noProof="0" dirty="0"/>
                        <a:t> </a:t>
                      </a:r>
                      <a:r>
                        <a:rPr lang="es-MX" sz="1200" spc="0" noProof="0" dirty="0"/>
                        <a:t>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4629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100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105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110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114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118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124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130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90">
                <a:tc>
                  <a:txBody>
                    <a:bodyPr/>
                    <a:lstStyle/>
                    <a:p>
                      <a:pPr marL="6985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B1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marR="236854" algn="ctr">
                        <a:lnSpc>
                          <a:spcPct val="100000"/>
                        </a:lnSpc>
                      </a:pPr>
                      <a:r>
                        <a:rPr lang="es-MX" sz="1200" spc="-30" noProof="0" dirty="0"/>
                        <a:t>P</a:t>
                      </a:r>
                      <a:r>
                        <a:rPr lang="es-MX" sz="1200" noProof="0" dirty="0"/>
                        <a:t>osi</a:t>
                      </a:r>
                      <a:r>
                        <a:rPr lang="es-MX" sz="1200" spc="-10" noProof="0" dirty="0"/>
                        <a:t>c</a:t>
                      </a:r>
                      <a:r>
                        <a:rPr lang="es-MX" sz="1200" noProof="0" dirty="0"/>
                        <a:t>ión</a:t>
                      </a:r>
                      <a:r>
                        <a:rPr lang="es-MX" sz="1200" spc="-25" noProof="0" dirty="0"/>
                        <a:t> 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noProof="0" dirty="0"/>
                        <a:t>e</a:t>
                      </a:r>
                      <a:r>
                        <a:rPr lang="es-MX" sz="1200" spc="5" noProof="0" dirty="0"/>
                        <a:t> </a:t>
                      </a:r>
                      <a:r>
                        <a:rPr lang="es-MX" sz="1200" noProof="0" dirty="0"/>
                        <a:t>la</a:t>
                      </a:r>
                      <a:r>
                        <a:rPr lang="es-MX" sz="1200" spc="5" noProof="0" dirty="0"/>
                        <a:t> </a:t>
                      </a:r>
                      <a:r>
                        <a:rPr lang="es-MX" sz="1200" spc="-10" noProof="0" dirty="0"/>
                        <a:t>m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noProof="0" dirty="0"/>
                        <a:t>i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noProof="0" dirty="0"/>
                        <a:t>a</a:t>
                      </a:r>
                      <a:r>
                        <a:rPr lang="es-MX" sz="1200" spc="5" noProof="0" dirty="0"/>
                        <a:t> </a:t>
                      </a:r>
                      <a:r>
                        <a:rPr lang="es-MX" sz="1200" spc="-10" noProof="0" dirty="0"/>
                        <a:t>de </a:t>
                      </a:r>
                      <a:r>
                        <a:rPr lang="es-MX" sz="1200" spc="-20" noProof="0" dirty="0"/>
                        <a:t>c</a:t>
                      </a:r>
                      <a:r>
                        <a:rPr lang="es-MX" sz="1200" spc="-5" noProof="0" dirty="0"/>
                        <a:t>a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a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0/</a:t>
                      </a:r>
                      <a:r>
                        <a:rPr lang="es-MX" sz="1200" noProof="0" dirty="0"/>
                        <a:t>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1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13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209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14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209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15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16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209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16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354">
                <a:tc>
                  <a:txBody>
                    <a:bodyPr/>
                    <a:lstStyle/>
                    <a:p>
                      <a:pPr marL="11557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C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La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spc="-15" noProof="0" dirty="0"/>
                        <a:t>g</a:t>
                      </a:r>
                      <a:r>
                        <a:rPr lang="es-MX" sz="1200" noProof="0" dirty="0"/>
                        <a:t>o</a:t>
                      </a:r>
                      <a:r>
                        <a:rPr lang="es-MX" sz="1200" spc="-5" noProof="0" dirty="0"/>
                        <a:t> 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noProof="0" dirty="0"/>
                        <a:t>e</a:t>
                      </a:r>
                      <a:r>
                        <a:rPr lang="es-MX" sz="1200" spc="5" noProof="0" dirty="0"/>
                        <a:t> </a:t>
                      </a:r>
                      <a:r>
                        <a:rPr lang="es-MX" sz="1200" spc="-20" noProof="0" dirty="0"/>
                        <a:t>c</a:t>
                      </a:r>
                      <a:r>
                        <a:rPr lang="es-MX" sz="1200" noProof="0" dirty="0"/>
                        <a:t>o</a:t>
                      </a:r>
                      <a:r>
                        <a:rPr lang="es-MX" sz="1200" spc="-10" noProof="0" dirty="0"/>
                        <a:t>s</a:t>
                      </a:r>
                      <a:r>
                        <a:rPr lang="es-MX" sz="1200" spc="-15" noProof="0" dirty="0"/>
                        <a:t>t</a:t>
                      </a:r>
                      <a:r>
                        <a:rPr lang="es-MX" sz="1200" spc="-5" noProof="0" dirty="0"/>
                        <a:t>a</a:t>
                      </a:r>
                      <a:r>
                        <a:rPr lang="es-MX" sz="1200" spc="-10" noProof="0" dirty="0"/>
                        <a:t>do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306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1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98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100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105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110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113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117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120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342">
                <a:tc>
                  <a:txBody>
                    <a:bodyPr/>
                    <a:lstStyle/>
                    <a:p>
                      <a:pPr marL="107314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D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T</a:t>
                      </a:r>
                      <a:r>
                        <a:rPr lang="es-MX" sz="1200" noProof="0" dirty="0"/>
                        <a:t>i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o</a:t>
                      </a:r>
                      <a:r>
                        <a:rPr lang="es-MX" sz="1200" spc="-5" noProof="0" dirty="0"/>
                        <a:t> De</a:t>
                      </a:r>
                      <a:r>
                        <a:rPr lang="es-MX" sz="1200" noProof="0" dirty="0"/>
                        <a:t>la</a:t>
                      </a:r>
                      <a:r>
                        <a:rPr lang="es-MX" sz="1200" spc="-20" noProof="0" dirty="0"/>
                        <a:t>n</a:t>
                      </a:r>
                      <a:r>
                        <a:rPr lang="es-MX" sz="1200" spc="-15" noProof="0" dirty="0"/>
                        <a:t>t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o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306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27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28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146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29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30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31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32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33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6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343">
                <a:tc>
                  <a:txBody>
                    <a:bodyPr/>
                    <a:lstStyle/>
                    <a:p>
                      <a:pPr marL="11938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E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T</a:t>
                      </a:r>
                      <a:r>
                        <a:rPr lang="es-MX" sz="1200" noProof="0" dirty="0"/>
                        <a:t>i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o</a:t>
                      </a:r>
                      <a:r>
                        <a:rPr lang="es-MX" sz="1200" spc="-5" noProof="0" dirty="0"/>
                        <a:t> </a:t>
                      </a:r>
                      <a:r>
                        <a:rPr lang="es-MX" sz="1200" spc="-85" noProof="0" dirty="0"/>
                        <a:t>T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spc="-5" noProof="0" dirty="0"/>
                        <a:t>a</a:t>
                      </a:r>
                      <a:r>
                        <a:rPr lang="es-MX" sz="1200" noProof="0" dirty="0"/>
                        <a:t>s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o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24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34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19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35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36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19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37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7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38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7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40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41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6342">
                <a:tc>
                  <a:txBody>
                    <a:bodyPr/>
                    <a:lstStyle/>
                    <a:p>
                      <a:pPr marL="12065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F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83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M</a:t>
                      </a:r>
                      <a:r>
                        <a:rPr lang="es-MX" sz="1200" spc="-10" noProof="0" dirty="0"/>
                        <a:t>u</a:t>
                      </a:r>
                      <a:r>
                        <a:rPr lang="es-MX" sz="1200" noProof="0" dirty="0"/>
                        <a:t>slo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21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</a:t>
                      </a:r>
                      <a:r>
                        <a:rPr lang="es-MX" sz="1200" spc="-5" noProof="0" dirty="0"/>
                        <a:t> </a:t>
                      </a:r>
                      <a:r>
                        <a:rPr lang="es-MX" sz="1200" spc="0" noProof="0" dirty="0"/>
                        <a:t>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63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66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69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77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6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81</a:t>
                      </a:r>
                      <a:r>
                        <a:rPr lang="es-MX" sz="1200" spc="5" noProof="0" dirty="0"/>
                        <a:t>.</a:t>
                      </a:r>
                      <a:r>
                        <a:rPr lang="es-MX" sz="1200" noProof="0" dirty="0"/>
                        <a:t>8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6354">
                <a:tc>
                  <a:txBody>
                    <a:bodyPr/>
                    <a:lstStyle/>
                    <a:p>
                      <a:pPr marL="10541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G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La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spc="-15" noProof="0" dirty="0"/>
                        <a:t>g</a:t>
                      </a:r>
                      <a:r>
                        <a:rPr lang="es-MX" sz="1200" noProof="0" dirty="0"/>
                        <a:t>o</a:t>
                      </a:r>
                      <a:r>
                        <a:rPr lang="es-MX" sz="1200" spc="-5" noProof="0" dirty="0"/>
                        <a:t> e</a:t>
                      </a:r>
                      <a:r>
                        <a:rPr lang="es-MX" sz="1200" spc="-20" noProof="0" dirty="0"/>
                        <a:t>n</a:t>
                      </a:r>
                      <a:r>
                        <a:rPr lang="es-MX" sz="1200" spc="-5" noProof="0" dirty="0"/>
                        <a:t>t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10" noProof="0" dirty="0"/>
                        <a:t>p</a:t>
                      </a:r>
                      <a:r>
                        <a:rPr lang="es-MX" sz="1200" noProof="0" dirty="0"/>
                        <a:t>i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noProof="0" dirty="0"/>
                        <a:t>r</a:t>
                      </a:r>
                      <a:r>
                        <a:rPr lang="es-MX" sz="1200" spc="-10" noProof="0" dirty="0"/>
                        <a:t>n</a:t>
                      </a:r>
                      <a:r>
                        <a:rPr lang="es-MX" sz="1200" noProof="0" dirty="0"/>
                        <a:t>a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274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</a:t>
                      </a:r>
                      <a:r>
                        <a:rPr lang="es-MX" sz="1200" spc="-5" noProof="0" dirty="0"/>
                        <a:t> </a:t>
                      </a:r>
                      <a:r>
                        <a:rPr lang="es-MX" sz="1200" spc="0" noProof="0" dirty="0"/>
                        <a:t>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2069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72.5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19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78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19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82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84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87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89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6342">
                <a:tc>
                  <a:txBody>
                    <a:bodyPr/>
                    <a:lstStyle/>
                    <a:p>
                      <a:pPr marL="10668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H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830" algn="ctr">
                        <a:lnSpc>
                          <a:spcPct val="100000"/>
                        </a:lnSpc>
                      </a:pPr>
                      <a:r>
                        <a:rPr lang="es-MX" sz="1200" noProof="0" dirty="0"/>
                        <a:t>A</a:t>
                      </a:r>
                      <a:r>
                        <a:rPr lang="es-MX" sz="1200" spc="-10" noProof="0" dirty="0"/>
                        <a:t>b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noProof="0" dirty="0"/>
                        <a:t>r</a:t>
                      </a:r>
                      <a:r>
                        <a:rPr lang="es-MX" sz="1200" spc="-5" noProof="0" dirty="0"/>
                        <a:t>t</a:t>
                      </a:r>
                      <a:r>
                        <a:rPr lang="es-MX" sz="1200" spc="-10" noProof="0" dirty="0"/>
                        <a:t>u</a:t>
                      </a:r>
                      <a:r>
                        <a:rPr lang="es-MX" sz="1200" spc="-25" noProof="0" dirty="0"/>
                        <a:t>r</a:t>
                      </a:r>
                      <a:r>
                        <a:rPr lang="es-MX" sz="1200" noProof="0" dirty="0"/>
                        <a:t>a</a:t>
                      </a:r>
                      <a:r>
                        <a:rPr lang="es-MX" sz="1200" spc="5" noProof="0" dirty="0"/>
                        <a:t> </a:t>
                      </a:r>
                      <a:r>
                        <a:rPr lang="es-MX" sz="1200" spc="-10" noProof="0" dirty="0"/>
                        <a:t>d</a:t>
                      </a:r>
                      <a:r>
                        <a:rPr lang="es-MX" sz="1200" noProof="0" dirty="0"/>
                        <a:t>e</a:t>
                      </a:r>
                      <a:r>
                        <a:rPr lang="es-MX" sz="1200" spc="5" noProof="0" dirty="0"/>
                        <a:t> </a:t>
                      </a:r>
                      <a:r>
                        <a:rPr lang="es-MX" sz="1200" spc="-25" noProof="0" dirty="0"/>
                        <a:t>v</a:t>
                      </a:r>
                      <a:r>
                        <a:rPr lang="es-MX" sz="1200" spc="-5" noProof="0" dirty="0"/>
                        <a:t>a</a:t>
                      </a:r>
                      <a:r>
                        <a:rPr lang="es-MX" sz="1200" noProof="0" dirty="0"/>
                        <a:t>l</a:t>
                      </a:r>
                      <a:r>
                        <a:rPr lang="es-MX" sz="1200" spc="-5" noProof="0" dirty="0"/>
                        <a:t>e</a:t>
                      </a:r>
                      <a:r>
                        <a:rPr lang="es-MX" sz="1200" spc="-10" noProof="0" dirty="0"/>
                        <a:t>nc</a:t>
                      </a:r>
                      <a:r>
                        <a:rPr lang="es-MX" sz="1200" noProof="0" dirty="0"/>
                        <a:t>i</a:t>
                      </a:r>
                      <a:r>
                        <a:rPr lang="es-MX" sz="1200" spc="-5" noProof="0" dirty="0"/>
                        <a:t>a</a:t>
                      </a:r>
                      <a:r>
                        <a:rPr lang="es-MX" sz="1200" spc="-10" noProof="0" dirty="0"/>
                        <a:t>na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3210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+/</a:t>
                      </a:r>
                      <a:r>
                        <a:rPr lang="es-MX" sz="1200" noProof="0" dirty="0"/>
                        <a:t>-</a:t>
                      </a:r>
                      <a:r>
                        <a:rPr lang="es-MX" sz="1200" spc="-5" noProof="0" dirty="0"/>
                        <a:t> 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334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36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37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38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39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146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40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41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1460" algn="ctr">
                        <a:lnSpc>
                          <a:spcPct val="100000"/>
                        </a:lnSpc>
                      </a:pPr>
                      <a:r>
                        <a:rPr lang="es-MX" sz="1200" spc="-5" noProof="0" dirty="0"/>
                        <a:t>42</a:t>
                      </a:r>
                      <a:endParaRPr lang="es-MX" sz="12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object 6"/>
          <p:cNvSpPr txBox="1"/>
          <p:nvPr/>
        </p:nvSpPr>
        <p:spPr>
          <a:xfrm>
            <a:off x="183002" y="3429000"/>
            <a:ext cx="237172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s-MX" sz="1200" noProof="0" dirty="0">
                <a:latin typeface="Calibri"/>
                <a:cs typeface="Calibri"/>
              </a:rPr>
              <a:t>**Diámetro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053" y="3444057"/>
            <a:ext cx="4734754" cy="315857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422FA74-56C5-1BF6-F7D5-12A20141C079}"/>
              </a:ext>
            </a:extLst>
          </p:cNvPr>
          <p:cNvSpPr txBox="1"/>
          <p:nvPr/>
        </p:nvSpPr>
        <p:spPr>
          <a:xfrm>
            <a:off x="152069" y="80933"/>
            <a:ext cx="5436507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Medidas por talla para prendas: PANTALÓN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3897D31-C00B-4FED-4C9C-A746D297D1F0}"/>
              </a:ext>
            </a:extLst>
          </p:cNvPr>
          <p:cNvSpPr txBox="1"/>
          <p:nvPr/>
        </p:nvSpPr>
        <p:spPr>
          <a:xfrm>
            <a:off x="8028797" y="6400800"/>
            <a:ext cx="886603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38</a:t>
            </a:r>
          </a:p>
        </p:txBody>
      </p:sp>
    </p:spTree>
    <p:extLst>
      <p:ext uri="{BB962C8B-B14F-4D97-AF65-F5344CB8AC3E}">
        <p14:creationId xmlns:p14="http://schemas.microsoft.com/office/powerpoint/2010/main" val="4367310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3 CuadroTexto"/>
          <p:cNvSpPr txBox="1"/>
          <p:nvPr/>
        </p:nvSpPr>
        <p:spPr>
          <a:xfrm>
            <a:off x="4486430" y="1378572"/>
            <a:ext cx="14399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47" name="46 CuadroTexto"/>
          <p:cNvSpPr txBox="1"/>
          <p:nvPr/>
        </p:nvSpPr>
        <p:spPr>
          <a:xfrm>
            <a:off x="331441" y="3152771"/>
            <a:ext cx="255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noProof="0" dirty="0"/>
              <a:t>*Medidas expresadas en centímetros.</a:t>
            </a:r>
          </a:p>
        </p:txBody>
      </p:sp>
      <p:sp>
        <p:nvSpPr>
          <p:cNvPr id="9" name="object 6"/>
          <p:cNvSpPr txBox="1"/>
          <p:nvPr/>
        </p:nvSpPr>
        <p:spPr>
          <a:xfrm>
            <a:off x="421985" y="3429770"/>
            <a:ext cx="237172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s-MX" sz="1200" noProof="0" dirty="0">
                <a:latin typeface="Calibri"/>
                <a:cs typeface="Calibri"/>
              </a:rPr>
              <a:t>**Diámetro</a:t>
            </a:r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383771"/>
              </p:ext>
            </p:extLst>
          </p:nvPr>
        </p:nvGraphicFramePr>
        <p:xfrm>
          <a:off x="79510" y="861971"/>
          <a:ext cx="8992922" cy="219132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44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0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9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8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22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55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55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5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55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55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6723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s-MX" sz="1100" b="0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TOL.</a:t>
                      </a:r>
                      <a:r>
                        <a:rPr lang="es-MX" sz="1100" b="1" u="none" strike="noStrike" baseline="0" noProof="0" dirty="0">
                          <a:solidFill>
                            <a:schemeClr val="bg1"/>
                          </a:solidFill>
                          <a:effectLst/>
                        </a:rPr>
                        <a:t> +/-</a:t>
                      </a:r>
                      <a:endParaRPr lang="es-MX" sz="11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XXS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XS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S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M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L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XL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noProof="0" dirty="0">
                          <a:solidFill>
                            <a:schemeClr val="bg1"/>
                          </a:solidFill>
                          <a:effectLst/>
                        </a:rPr>
                        <a:t>XXL</a:t>
                      </a:r>
                      <a:endParaRPr lang="es-MX" sz="1400" b="1" i="0" u="none" strike="noStrike" noProof="0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A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CINTURA</a:t>
                      </a:r>
                      <a:r>
                        <a:rPr lang="es-MX" sz="1100" u="none" strike="noStrike" baseline="0" noProof="0" dirty="0">
                          <a:effectLst/>
                        </a:rPr>
                        <a:t>**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67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69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71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75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79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85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B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CADERA**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4+/-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96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101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106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110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114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120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126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B1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POCISION DE LA MEDIDA DE CADERA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18.5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19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19.5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20.5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21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21.5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C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LARGO COSTADO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49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51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52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53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54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D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TIRO DELANTERO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27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28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29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31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32.2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33.4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E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TIRO TRASERO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36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37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38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39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40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41.2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42.4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 F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LARGO ENTREPIERNA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24.5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u="none" strike="noStrike" noProof="0" dirty="0">
                          <a:solidFill>
                            <a:schemeClr val="dk1"/>
                          </a:solidFill>
                          <a:effectLst/>
                        </a:rPr>
                        <a:t>G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MUSLO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62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64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66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68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70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72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75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3788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u="none" strike="noStrike" noProof="0" dirty="0">
                          <a:solidFill>
                            <a:schemeClr val="dk1"/>
                          </a:solidFill>
                          <a:effectLst/>
                        </a:rPr>
                        <a:t>H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ABERTURA PIERNA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2+/-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48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52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54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56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58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noProof="0" dirty="0">
                          <a:effectLst/>
                        </a:rPr>
                        <a:t>60</a:t>
                      </a:r>
                      <a:endParaRPr lang="es-MX" sz="11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728"/>
          <a:stretch/>
        </p:blipFill>
        <p:spPr>
          <a:xfrm>
            <a:off x="1384072" y="3404087"/>
            <a:ext cx="6795498" cy="3068293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FDD6DF6-3A54-C268-65A3-9118BE74C664}"/>
              </a:ext>
            </a:extLst>
          </p:cNvPr>
          <p:cNvSpPr txBox="1"/>
          <p:nvPr/>
        </p:nvSpPr>
        <p:spPr>
          <a:xfrm>
            <a:off x="79510" y="168720"/>
            <a:ext cx="5436507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Medidas por talla para prendas: SHORT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87D6138-E8EB-B441-4186-D68A14FFF587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39</a:t>
            </a:r>
          </a:p>
        </p:txBody>
      </p:sp>
    </p:spTree>
    <p:extLst>
      <p:ext uri="{BB962C8B-B14F-4D97-AF65-F5344CB8AC3E}">
        <p14:creationId xmlns:p14="http://schemas.microsoft.com/office/powerpoint/2010/main" val="208280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3 CuadroTexto"/>
          <p:cNvSpPr txBox="1"/>
          <p:nvPr/>
        </p:nvSpPr>
        <p:spPr>
          <a:xfrm>
            <a:off x="4576302" y="507328"/>
            <a:ext cx="129109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457200" y="2572110"/>
            <a:ext cx="2552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noProof="0" dirty="0"/>
              <a:t>*Medidas expresadas en centímetros.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585566"/>
              </p:ext>
            </p:extLst>
          </p:nvPr>
        </p:nvGraphicFramePr>
        <p:xfrm>
          <a:off x="571472" y="714722"/>
          <a:ext cx="7524760" cy="181538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4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0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8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9011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38640">
                <a:tc>
                  <a:txBody>
                    <a:bodyPr/>
                    <a:lstStyle/>
                    <a:p>
                      <a:pPr algn="ctr" fontAlgn="t"/>
                      <a:r>
                        <a:rPr lang="es-MX" sz="1300" b="0" u="none" strike="noStrike" noProof="0" dirty="0">
                          <a:solidFill>
                            <a:schemeClr val="bg1"/>
                          </a:solidFill>
                        </a:rPr>
                        <a:t> </a:t>
                      </a:r>
                      <a:endParaRPr lang="es-MX" sz="1300" b="0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Medida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Tol +/-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486239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XXS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0780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XS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M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L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XL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753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1" u="none" strike="noStrike" noProof="0" dirty="0">
                          <a:solidFill>
                            <a:schemeClr val="bg1"/>
                          </a:solidFill>
                        </a:rPr>
                        <a:t>XXL</a:t>
                      </a:r>
                      <a:r>
                        <a:rPr lang="es-MX" sz="1000" b="0" u="none" strike="noStrike" noProof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s-MX" sz="1000" b="1" i="0" u="none" strike="noStrike" noProof="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121560" marR="6753" marT="6753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45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A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Pecho**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85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91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97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105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113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121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129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45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B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Ruedo**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+/-2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85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91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97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105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113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121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129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45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C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Largo</a:t>
                      </a:r>
                      <a:r>
                        <a:rPr lang="es-MX" sz="1000" b="0" u="none" strike="noStrike" baseline="0" noProof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 Hombro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+/-1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10.2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11.2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12.2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13.2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14.2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15.2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16.2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88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D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Largo Manga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+/- 2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25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  26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27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28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29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30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31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45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E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 err="1">
                          <a:solidFill>
                            <a:srgbClr val="000000"/>
                          </a:solidFill>
                        </a:rPr>
                        <a:t>Biceps</a:t>
                      </a:r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+/-1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36.4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38.4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40.4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42.4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45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47.6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50.2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45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F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Abertura de Manga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+/- 1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28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30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36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38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40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21560" marR="6753" marT="6753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45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G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Abertura de Cuello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+/- 1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16.8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17.2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17.6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18.4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18.8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19.2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149"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H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Largo Espalda 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+/-2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47019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64.5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780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  66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  68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70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72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74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u="none" strike="noStrike" noProof="0" dirty="0">
                          <a:solidFill>
                            <a:srgbClr val="000000"/>
                          </a:solidFill>
                        </a:rPr>
                        <a:t>76</a:t>
                      </a:r>
                      <a:endParaRPr lang="es-MX" sz="10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753" marR="6753" marT="6753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object 6"/>
          <p:cNvSpPr txBox="1"/>
          <p:nvPr/>
        </p:nvSpPr>
        <p:spPr>
          <a:xfrm>
            <a:off x="557201" y="2816072"/>
            <a:ext cx="237172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s-MX" sz="1200" noProof="0" dirty="0">
                <a:latin typeface="Calibri"/>
                <a:cs typeface="Calibri"/>
              </a:rPr>
              <a:t>**Diámetro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t="3211"/>
          <a:stretch>
            <a:fillRect/>
          </a:stretch>
        </p:blipFill>
        <p:spPr>
          <a:xfrm>
            <a:off x="1828800" y="2849109"/>
            <a:ext cx="5645412" cy="383447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9C9E3BA-9640-C8B9-57DC-B00BCABA4D41}"/>
              </a:ext>
            </a:extLst>
          </p:cNvPr>
          <p:cNvSpPr txBox="1"/>
          <p:nvPr/>
        </p:nvSpPr>
        <p:spPr>
          <a:xfrm>
            <a:off x="202292" y="164068"/>
            <a:ext cx="5436507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Medidas por talla para prendas: PLAYERA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B0FF7F1-82AD-5D7C-69C9-D5FB38C37DF4}"/>
              </a:ext>
            </a:extLst>
          </p:cNvPr>
          <p:cNvSpPr txBox="1"/>
          <p:nvPr/>
        </p:nvSpPr>
        <p:spPr>
          <a:xfrm>
            <a:off x="8096232" y="6460324"/>
            <a:ext cx="819168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40</a:t>
            </a:r>
          </a:p>
        </p:txBody>
      </p:sp>
    </p:spTree>
    <p:extLst>
      <p:ext uri="{BB962C8B-B14F-4D97-AF65-F5344CB8AC3E}">
        <p14:creationId xmlns:p14="http://schemas.microsoft.com/office/powerpoint/2010/main" val="32969339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FCB161B8-F898-C580-1B05-CCE1B890146E}"/>
              </a:ext>
            </a:extLst>
          </p:cNvPr>
          <p:cNvSpPr txBox="1">
            <a:spLocks/>
          </p:cNvSpPr>
          <p:nvPr/>
        </p:nvSpPr>
        <p:spPr>
          <a:xfrm>
            <a:off x="0" y="2743200"/>
            <a:ext cx="9144000" cy="13716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GLOSARIO DE 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PUNTADAS DE COSTURAS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E328C28-BB69-8E2E-0EBB-3A040A62DBE7}"/>
              </a:ext>
            </a:extLst>
          </p:cNvPr>
          <p:cNvSpPr txBox="1"/>
          <p:nvPr/>
        </p:nvSpPr>
        <p:spPr>
          <a:xfrm>
            <a:off x="8001000" y="6400800"/>
            <a:ext cx="9144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41</a:t>
            </a:r>
          </a:p>
        </p:txBody>
      </p:sp>
    </p:spTree>
    <p:extLst>
      <p:ext uri="{BB962C8B-B14F-4D97-AF65-F5344CB8AC3E}">
        <p14:creationId xmlns:p14="http://schemas.microsoft.com/office/powerpoint/2010/main" val="14410441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4 CuadroTexto"/>
          <p:cNvSpPr txBox="1"/>
          <p:nvPr/>
        </p:nvSpPr>
        <p:spPr>
          <a:xfrm>
            <a:off x="4572000" y="1248315"/>
            <a:ext cx="1262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918728" y="6336268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49382" y="1793977"/>
            <a:ext cx="8686800" cy="423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000" b="1" i="1" u="sng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Definiciones: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MX" sz="2000" b="1" i="1" u="sng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2000" b="1" i="1" u="sng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MX" sz="2000" b="1" i="1" u="sng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MX" sz="2000" b="1" i="1" u="sng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MX" sz="2000" b="1" i="1" u="sng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MX" sz="1600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8650" lvl="0">
              <a:lnSpc>
                <a:spcPct val="150000"/>
              </a:lnSpc>
              <a:spcAft>
                <a:spcPts val="0"/>
              </a:spcAft>
            </a:pPr>
            <a:r>
              <a:rPr lang="es-MX" sz="1600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												        </a:t>
            </a:r>
            <a:r>
              <a:rPr lang="es-MX" sz="1200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Bibliografía:</a:t>
            </a:r>
          </a:p>
          <a:p>
            <a:pPr algn="r">
              <a:lnSpc>
                <a:spcPts val="1200"/>
              </a:lnSpc>
              <a:spcAft>
                <a:spcPts val="0"/>
              </a:spcAft>
            </a:pPr>
            <a:r>
              <a:rPr lang="es-MX" sz="1200" kern="1800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DICCIONARIO TEXTIL Y DEL VESTIR= TEXTILE AND CLOTHING DICTIONARY (1ª  ED.)</a:t>
            </a:r>
          </a:p>
          <a:p>
            <a:pPr algn="r">
              <a:lnSpc>
                <a:spcPts val="1200"/>
              </a:lnSpc>
              <a:spcAft>
                <a:spcPts val="0"/>
              </a:spcAft>
            </a:pPr>
            <a:r>
              <a:rPr lang="es-MX" sz="1200" kern="1800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br>
              <a:rPr lang="es-MX" sz="1200" kern="1800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s-MX" sz="1200" kern="1800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ISBN </a:t>
            </a:r>
            <a:r>
              <a:rPr lang="es-MX" sz="1200" b="1" kern="1800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9788440406118</a:t>
            </a:r>
            <a:endParaRPr lang="es-MX" sz="1200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ts val="1200"/>
              </a:lnSpc>
              <a:spcAft>
                <a:spcPts val="0"/>
              </a:spcAft>
            </a:pPr>
            <a:r>
              <a:rPr lang="es-MX" sz="1200" b="1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 tooltip="MANUEL ESTANY SEGALAS"/>
              </a:rPr>
              <a:t>MANUEL ESTANY SEGALAS</a:t>
            </a:r>
            <a:r>
              <a:rPr lang="es-MX" sz="1200" cap="all" noProof="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, AUTOR-EDITOR, 1987</a:t>
            </a:r>
            <a:endParaRPr lang="es-MX" sz="1200" noProof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200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969426"/>
              </p:ext>
            </p:extLst>
          </p:nvPr>
        </p:nvGraphicFramePr>
        <p:xfrm>
          <a:off x="495300" y="2209800"/>
          <a:ext cx="8153399" cy="2872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886">
                  <a:extLst>
                    <a:ext uri="{9D8B030D-6E8A-4147-A177-3AD203B41FA5}">
                      <a16:colId xmlns:a16="http://schemas.microsoft.com/office/drawing/2014/main" val="3166008366"/>
                    </a:ext>
                  </a:extLst>
                </a:gridCol>
                <a:gridCol w="7688513">
                  <a:extLst>
                    <a:ext uri="{9D8B030D-6E8A-4147-A177-3AD203B41FA5}">
                      <a16:colId xmlns:a16="http://schemas.microsoft.com/office/drawing/2014/main" val="4161172074"/>
                    </a:ext>
                  </a:extLst>
                </a:gridCol>
              </a:tblGrid>
              <a:tr h="378372">
                <a:tc gridSpan="2">
                  <a:txBody>
                    <a:bodyPr/>
                    <a:lstStyle/>
                    <a:p>
                      <a:endParaRPr lang="es-MX" noProof="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1924305"/>
                  </a:ext>
                </a:extLst>
              </a:tr>
              <a:tr h="756744">
                <a:tc>
                  <a:txBody>
                    <a:bodyPr/>
                    <a:lstStyle/>
                    <a:p>
                      <a:r>
                        <a:rPr lang="es-MX" sz="900" noProof="0" dirty="0"/>
                        <a:t>35</a:t>
                      </a:r>
                    </a:p>
                    <a:p>
                      <a:r>
                        <a:rPr lang="es-MX" sz="900" noProof="0" dirty="0"/>
                        <a:t>17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PUNTADA:</a:t>
                      </a:r>
                      <a:r>
                        <a:rPr lang="es-MX" sz="1600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Es la unidad de entrelazado de uno o varios hilos entre sí o a través o dentro de un material, a intervalos más o menos uniformes.</a:t>
                      </a:r>
                      <a:endParaRPr lang="es-MX" sz="1600" noProof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305028"/>
                  </a:ext>
                </a:extLst>
              </a:tr>
              <a:tr h="536027">
                <a:tc>
                  <a:txBody>
                    <a:bodyPr/>
                    <a:lstStyle/>
                    <a:p>
                      <a:r>
                        <a:rPr lang="es-MX" sz="900" noProof="0" dirty="0"/>
                        <a:t>35</a:t>
                      </a:r>
                    </a:p>
                    <a:p>
                      <a:r>
                        <a:rPr lang="es-MX" sz="900" noProof="0" dirty="0"/>
                        <a:t>17</a:t>
                      </a:r>
                    </a:p>
                    <a:p>
                      <a:endParaRPr lang="es-MX" sz="900" noProof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600" b="1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COSTURA:</a:t>
                      </a:r>
                      <a:r>
                        <a:rPr lang="es-MX" sz="1600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Es el conjunto constituido por una o varias series de puntadas que pueden unir dos o más piezas de material</a:t>
                      </a:r>
                      <a:endParaRPr lang="es-MX" sz="1600" noProof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751651"/>
                  </a:ext>
                </a:extLst>
              </a:tr>
              <a:tr h="536027">
                <a:tc>
                  <a:txBody>
                    <a:bodyPr/>
                    <a:lstStyle/>
                    <a:p>
                      <a:r>
                        <a:rPr lang="es-MX" sz="900" noProof="0" dirty="0"/>
                        <a:t>35</a:t>
                      </a:r>
                    </a:p>
                    <a:p>
                      <a:r>
                        <a:rPr lang="es-MX" sz="900" noProof="0" dirty="0"/>
                        <a:t>17</a:t>
                      </a:r>
                    </a:p>
                    <a:p>
                      <a:endParaRPr lang="es-MX" sz="900" noProof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MX" sz="1600" b="1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PESPUNTE:</a:t>
                      </a:r>
                      <a:r>
                        <a:rPr lang="es-MX" sz="1600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Una serie de puntadas cuya función es servir como adorno, dar realce o dar terminación</a:t>
                      </a:r>
                      <a:endParaRPr lang="es-MX" sz="1600" noProof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010432"/>
                  </a:ext>
                </a:extLst>
              </a:tr>
              <a:tr h="536027">
                <a:tc>
                  <a:txBody>
                    <a:bodyPr/>
                    <a:lstStyle/>
                    <a:p>
                      <a:r>
                        <a:rPr lang="es-MX" sz="900" noProof="0" dirty="0"/>
                        <a:t>35</a:t>
                      </a:r>
                    </a:p>
                    <a:p>
                      <a:r>
                        <a:rPr lang="es-MX" sz="900" noProof="0" dirty="0"/>
                        <a:t>17</a:t>
                      </a:r>
                    </a:p>
                    <a:p>
                      <a:endParaRPr lang="es-MX" sz="900" noProof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1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COSIDO:</a:t>
                      </a:r>
                      <a:r>
                        <a:rPr lang="es-MX" sz="1600" noProof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Proceso de formar  costuras.</a:t>
                      </a:r>
                    </a:p>
                    <a:p>
                      <a:endParaRPr lang="es-MX" sz="1600" noProof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686333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5089038D-5E39-9F2A-231C-186D940E781D}"/>
              </a:ext>
            </a:extLst>
          </p:cNvPr>
          <p:cNvSpPr txBox="1"/>
          <p:nvPr/>
        </p:nvSpPr>
        <p:spPr>
          <a:xfrm>
            <a:off x="249382" y="849899"/>
            <a:ext cx="4522108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GLOSARIO DE PUNTAS DE COSTURAS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FC6B56A-10D5-1047-AFDA-CEFFE550D001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42</a:t>
            </a:r>
          </a:p>
        </p:txBody>
      </p:sp>
    </p:spTree>
    <p:extLst>
      <p:ext uri="{BB962C8B-B14F-4D97-AF65-F5344CB8AC3E}">
        <p14:creationId xmlns:p14="http://schemas.microsoft.com/office/powerpoint/2010/main" val="11621336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4 CuadroTexto"/>
          <p:cNvSpPr txBox="1"/>
          <p:nvPr/>
        </p:nvSpPr>
        <p:spPr>
          <a:xfrm>
            <a:off x="4572000" y="1292249"/>
            <a:ext cx="1262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147328" y="5971773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pic>
        <p:nvPicPr>
          <p:cNvPr id="1026" name="Imagen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14600"/>
            <a:ext cx="3343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n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63154"/>
            <a:ext cx="3343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8600" y="2090410"/>
            <a:ext cx="83058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 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301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c.1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máquina Recta.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Recta, máquina de una aguja, máquina sencilla, single </a:t>
            </a:r>
            <a:r>
              <a:rPr kumimoji="0" lang="es-MX" sz="1100" b="0" i="1" u="none" strike="noStrike" cap="none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needle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Puntada más común, una sola aguja cosiendo, puntadas rectas.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3074504"/>
            <a:ext cx="568456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301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c.2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máquina de Área Programable</a:t>
            </a:r>
            <a:r>
              <a:rPr kumimoji="0" lang="es-MX" sz="1100" b="1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BAS, máquina pre programable.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Puntada más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común, una sola aguja cosiendo, puntadas rectas.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76200" y="1676400"/>
            <a:ext cx="4111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Tipos de puntadas de acuerdo a ISO 4915</a:t>
            </a:r>
            <a:endParaRPr lang="es-MX" sz="1100" noProof="0" dirty="0"/>
          </a:p>
        </p:txBody>
      </p:sp>
      <p:pic>
        <p:nvPicPr>
          <p:cNvPr id="1030" name="Imagen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29125"/>
            <a:ext cx="33051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28600" y="4069720"/>
            <a:ext cx="7162800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406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c.3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máquina Collaretera.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MX" sz="1100" b="0" i="1" u="none" strike="noStrike" cap="none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Collarete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Dobladillos, Uniones dobles, Elásticos, costuras de cobertura, Pasadores.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28600" y="5066929"/>
            <a:ext cx="70855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 515 (401+503)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 c.4</a:t>
            </a:r>
            <a:r>
              <a:rPr lang="es-MX" sz="16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máquina Remalladora.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MX" sz="1100" b="0" i="1" u="none" strike="noStrike" cap="none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s-MX" sz="1100" b="0" i="1" u="none" strike="noStrike" cap="none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Overlock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Puntada de seguridad para telas y tejidos de punto.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4" name="Imagen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86" y="5377810"/>
            <a:ext cx="3428913" cy="43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37" y="5924502"/>
            <a:ext cx="3267262" cy="488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n 15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90980"/>
            <a:ext cx="327660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680F27B-A8FC-C27A-7060-C43197670D1D}"/>
              </a:ext>
            </a:extLst>
          </p:cNvPr>
          <p:cNvSpPr txBox="1"/>
          <p:nvPr/>
        </p:nvSpPr>
        <p:spPr>
          <a:xfrm>
            <a:off x="92044" y="1079654"/>
            <a:ext cx="4522108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GLOSARIO DE PUNTAS DE COSTURAS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3BD94EB-07E0-73C6-E07A-8D842C990E1D}"/>
              </a:ext>
            </a:extLst>
          </p:cNvPr>
          <p:cNvSpPr txBox="1"/>
          <p:nvPr/>
        </p:nvSpPr>
        <p:spPr>
          <a:xfrm>
            <a:off x="8077200" y="6400800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43</a:t>
            </a:r>
          </a:p>
        </p:txBody>
      </p:sp>
    </p:spTree>
    <p:extLst>
      <p:ext uri="{BB962C8B-B14F-4D97-AF65-F5344CB8AC3E}">
        <p14:creationId xmlns:p14="http://schemas.microsoft.com/office/powerpoint/2010/main" val="31561701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4 CuadroTexto"/>
          <p:cNvSpPr txBox="1"/>
          <p:nvPr/>
        </p:nvSpPr>
        <p:spPr>
          <a:xfrm>
            <a:off x="4572000" y="1248315"/>
            <a:ext cx="1262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918728" y="6336268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noProof="0" dirty="0">
                <a:solidFill>
                  <a:schemeClr val="bg1"/>
                </a:solidFill>
              </a:rPr>
              <a:t>ANEXO I-A</a:t>
            </a:r>
          </a:p>
        </p:txBody>
      </p:sp>
      <p:pic>
        <p:nvPicPr>
          <p:cNvPr id="2054" name="Imagen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3" y="2340605"/>
            <a:ext cx="381000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Imagen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3" y="2826380"/>
            <a:ext cx="37623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Imagen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361871"/>
            <a:ext cx="32766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Imagen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68" y="4032949"/>
            <a:ext cx="38004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n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33" y="4572000"/>
            <a:ext cx="37623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Imagen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81" y="3993192"/>
            <a:ext cx="32289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88843" y="1981200"/>
            <a:ext cx="549541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 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101+304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c.5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Máquina Presilladora</a:t>
            </a:r>
            <a:r>
              <a:rPr kumimoji="0" lang="es-MX" sz="1100" b="1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Presilla.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Pegado de botones, Ojales, o Remates.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88843" y="209295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 noProof="0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88843" y="27311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 noProof="0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88843" y="3466729"/>
            <a:ext cx="55851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101+304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c.6</a:t>
            </a:r>
            <a:r>
              <a:rPr kumimoji="0" lang="es-MX" sz="16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MX" sz="1100" b="1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Máquina Ojaleadora. </a:t>
            </a:r>
            <a:r>
              <a:rPr kumimoji="0" lang="es-MX" sz="1100" b="0" i="1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Ojalera.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s-MX" sz="11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Pegado de botones, Ojales, o Remates.</a:t>
            </a:r>
            <a:endParaRPr kumimoji="0" lang="es-MX" sz="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88843" y="4448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 noProof="0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88843" y="61531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 noProof="0" dirty="0"/>
          </a:p>
        </p:txBody>
      </p:sp>
      <p:sp>
        <p:nvSpPr>
          <p:cNvPr id="17" name="Rectángulo 16"/>
          <p:cNvSpPr/>
          <p:nvPr/>
        </p:nvSpPr>
        <p:spPr>
          <a:xfrm>
            <a:off x="140342" y="1378305"/>
            <a:ext cx="401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Tipos de puntada de acuerdo a ISO 4915</a:t>
            </a:r>
            <a:endParaRPr lang="es-MX" sz="1100" noProof="0" dirty="0"/>
          </a:p>
        </p:txBody>
      </p:sp>
      <p:sp>
        <p:nvSpPr>
          <p:cNvPr id="10" name="Rectángulo 9"/>
          <p:cNvSpPr/>
          <p:nvPr/>
        </p:nvSpPr>
        <p:spPr>
          <a:xfrm>
            <a:off x="188843" y="5282475"/>
            <a:ext cx="613982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Puntada  401</a:t>
            </a:r>
            <a:r>
              <a:rPr lang="es-MX" sz="1600" baseline="30000" noProof="0" dirty="0">
                <a:solidFill>
                  <a:srgbClr val="FF0000"/>
                </a:solidFill>
                <a:ea typeface="Calibri"/>
                <a:cs typeface="Times New Roman"/>
              </a:rPr>
              <a:t>c.7</a:t>
            </a: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Máquina </a:t>
            </a:r>
            <a:r>
              <a:rPr lang="es-MX" sz="11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Multiagujas</a:t>
            </a: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(Resortera). </a:t>
            </a:r>
            <a:r>
              <a:rPr lang="es-MX" sz="11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Multiagujas</a:t>
            </a:r>
            <a:r>
              <a:rPr lang="es-MX" sz="1100" b="1" noProof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resortera, máquina de bajar resorte. </a:t>
            </a:r>
          </a:p>
        </p:txBody>
      </p:sp>
      <p:pic>
        <p:nvPicPr>
          <p:cNvPr id="19" name="Imagen 1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72" y="5763540"/>
            <a:ext cx="3859530" cy="44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CD97D19E-8313-E81A-2B80-7C9540B5546F}"/>
              </a:ext>
            </a:extLst>
          </p:cNvPr>
          <p:cNvSpPr txBox="1"/>
          <p:nvPr/>
        </p:nvSpPr>
        <p:spPr>
          <a:xfrm>
            <a:off x="198368" y="845180"/>
            <a:ext cx="4522108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GLOSARIO DE PUNTAS DE COSTURAS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F43DDDE-B21A-4312-4997-E45BD8113CE8}"/>
              </a:ext>
            </a:extLst>
          </p:cNvPr>
          <p:cNvSpPr txBox="1"/>
          <p:nvPr/>
        </p:nvSpPr>
        <p:spPr>
          <a:xfrm>
            <a:off x="7979733" y="6402893"/>
            <a:ext cx="8382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44</a:t>
            </a:r>
          </a:p>
        </p:txBody>
      </p:sp>
    </p:spTree>
    <p:extLst>
      <p:ext uri="{BB962C8B-B14F-4D97-AF65-F5344CB8AC3E}">
        <p14:creationId xmlns:p14="http://schemas.microsoft.com/office/powerpoint/2010/main" val="181968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375105"/>
              </p:ext>
            </p:extLst>
          </p:nvPr>
        </p:nvGraphicFramePr>
        <p:xfrm>
          <a:off x="152399" y="122424"/>
          <a:ext cx="8915401" cy="62783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8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8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585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081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es-MX" sz="1050" b="1" spc="-10" noProof="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Artículo:</a:t>
                      </a:r>
                      <a:endParaRPr lang="es-MX" sz="105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es-MX" sz="1050" noProof="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Chamarra</a:t>
                      </a:r>
                      <a:r>
                        <a:rPr lang="es-MX" sz="1050" spc="45" noProof="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deportiva</a:t>
                      </a:r>
                      <a:endParaRPr lang="es-MX" sz="105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es-MX" sz="1100" b="1" spc="-10" noProof="0" dirty="0">
                          <a:solidFill>
                            <a:srgbClr val="0D0D0D"/>
                          </a:solidFill>
                          <a:latin typeface="Calibri"/>
                          <a:cs typeface="Calibri"/>
                        </a:rPr>
                        <a:t>Tallas:</a:t>
                      </a:r>
                      <a:endParaRPr lang="es-MX" sz="11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lang="es-MX" sz="1100" noProof="0" dirty="0">
                          <a:latin typeface="Calibri"/>
                          <a:cs typeface="Calibri"/>
                        </a:rPr>
                        <a:t>XXS, XS,</a:t>
                      </a:r>
                      <a:r>
                        <a:rPr lang="es-MX" sz="1100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Calibri"/>
                          <a:cs typeface="Calibri"/>
                        </a:rPr>
                        <a:t>S,</a:t>
                      </a:r>
                      <a:r>
                        <a:rPr lang="es-MX" sz="1100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Calibri"/>
                          <a:cs typeface="Calibri"/>
                        </a:rPr>
                        <a:t>M,</a:t>
                      </a:r>
                      <a:r>
                        <a:rPr lang="es-MX" sz="1100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Calibri"/>
                          <a:cs typeface="Calibri"/>
                        </a:rPr>
                        <a:t>L,</a:t>
                      </a:r>
                      <a:r>
                        <a:rPr lang="es-MX" sz="1100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100" noProof="0" dirty="0">
                          <a:latin typeface="Calibri"/>
                          <a:cs typeface="Calibri"/>
                        </a:rPr>
                        <a:t>XL,</a:t>
                      </a:r>
                      <a:r>
                        <a:rPr lang="es-MX" sz="1100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100" spc="-25" noProof="0" dirty="0">
                          <a:latin typeface="Calibri"/>
                          <a:cs typeface="Calibri"/>
                        </a:rPr>
                        <a:t>XXL</a:t>
                      </a:r>
                      <a:endParaRPr lang="es-MX" sz="11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050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s-MX" sz="1050" b="1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Características</a:t>
                      </a:r>
                      <a:r>
                        <a:rPr lang="es-MX" sz="1050" b="1" spc="2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Generales</a:t>
                      </a:r>
                      <a:r>
                        <a:rPr lang="es-MX" sz="1050" b="1" spc="3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050" b="1" spc="1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la</a:t>
                      </a:r>
                      <a:r>
                        <a:rPr lang="es-MX" sz="1050" b="1" spc="2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Prenda: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934">
                <a:tc gridSpan="4">
                  <a:txBody>
                    <a:bodyPr/>
                    <a:lstStyle/>
                    <a:p>
                      <a:pPr marL="7747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Prenda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deportiva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con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cuello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spc="-2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alto tipo Mao.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756">
                <a:tc gridSpan="4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lang="es-MX" sz="1050" b="1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Detalles</a:t>
                      </a:r>
                      <a:r>
                        <a:rPr lang="es-MX" sz="1050" b="1" spc="2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b="1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050" b="1" spc="5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050" b="1" spc="-10" noProof="0" dirty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Confección: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39822">
                <a:tc gridSpan="4">
                  <a:txBody>
                    <a:bodyPr/>
                    <a:lstStyle/>
                    <a:p>
                      <a:pPr marL="278766" indent="-228600" algn="just">
                        <a:lnSpc>
                          <a:spcPct val="100000"/>
                        </a:lnSpc>
                        <a:spcBef>
                          <a:spcPts val="50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Composición,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telas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exteriores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forro,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100%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poliester.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41275" lvl="0" indent="-228600" algn="just" defTabSz="914400" eaLnBrk="1" fontAlgn="auto" latinLnBrk="0" hangingPunct="1">
                        <a:lnSpc>
                          <a:spcPct val="117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>
                          <a:tab pos="278765" algn="l"/>
                        </a:tabLst>
                        <a:defRPr/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Delantero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y espalda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fabricados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3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3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050" spc="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 azul marino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19-4028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TP).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Manga, </a:t>
                      </a:r>
                      <a:r>
                        <a:rPr lang="es-MX" sz="1050" noProof="0" dirty="0" err="1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canesu</a:t>
                      </a:r>
                      <a:r>
                        <a:rPr lang="es-MX" sz="1050" spc="5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(hombros) y cuello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5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050" spc="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terminado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Rip</a:t>
                      </a:r>
                      <a:r>
                        <a:rPr lang="es-MX" sz="1050" spc="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Stop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 </a:t>
                      </a:r>
                      <a:r>
                        <a:rPr lang="es-MX" sz="1050" spc="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050" spc="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Turquesa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16-4134 TP).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Forro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marino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punto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urdimbre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“mesh”,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19-4028 </a:t>
                      </a:r>
                      <a:r>
                        <a:rPr lang="es-MX" sz="105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TP).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 algn="just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unidas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050" spc="-15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 algn="just">
                        <a:lnSpc>
                          <a:spcPct val="100000"/>
                        </a:lnSpc>
                        <a:spcBef>
                          <a:spcPts val="180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Delantero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dividido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piezas.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Confeccionado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marino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19-4028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TP). 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Cuenta con sublimado</a:t>
                      </a:r>
                      <a:r>
                        <a:rPr lang="es-MX" sz="1050" spc="4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 logotipo del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Gobierno del Estado de Guanajuato (marca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 agua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) en color azul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marino</a:t>
                      </a:r>
                      <a:r>
                        <a:rPr lang="es-MX" sz="1050" spc="4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semejante al de la tela base el cual abarca 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as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piezas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</a:t>
                      </a:r>
                      <a:endParaRPr lang="es-MX" sz="1050" spc="275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 algn="just">
                        <a:lnSpc>
                          <a:spcPct val="100000"/>
                        </a:lnSpc>
                        <a:spcBef>
                          <a:spcPts val="180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altura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cuello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</a:t>
                      </a:r>
                      <a:r>
                        <a:rPr lang="es-MX" sz="1050" spc="25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5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050" spc="229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Recta,</a:t>
                      </a:r>
                      <a:r>
                        <a:rPr lang="es-MX" sz="1050" spc="2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301</a:t>
                      </a:r>
                      <a:r>
                        <a:rPr lang="es-MX" sz="1050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c.1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0.6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0.3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cm),</a:t>
                      </a:r>
                      <a:r>
                        <a:rPr lang="es-MX" sz="105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reforzar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05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dar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mejor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terminado.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41910" lvl="0" indent="-228600" algn="just" defTabSz="914400" rtl="0" eaLnBrk="1" fontAlgn="auto" latinLnBrk="0" hangingPunct="1">
                        <a:lnSpc>
                          <a:spcPct val="1172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>
                          <a:tab pos="278765" algn="l"/>
                        </a:tabLst>
                        <a:defRPr/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delantero</a:t>
                      </a:r>
                      <a:r>
                        <a:rPr lang="es-MX" sz="1050" spc="3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lado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izquierdo,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altura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pecho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12cm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x 6.5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cm),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acuerdo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plano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cartesiano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,</a:t>
                      </a:r>
                      <a:r>
                        <a:rPr lang="es-MX" sz="1050" spc="3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tomando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referencia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intersección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cuello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con el 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talle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delantero y el inicio de la leyenda “GUANAJUATO“. Aplicativo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u="none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u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6 cm (+/- 0.5 cm) de alto por 7 cm (+/- 0.5 cm) de ancho, m</a:t>
                      </a:r>
                      <a:r>
                        <a:rPr lang="es-MX" sz="105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edida </a:t>
                      </a:r>
                      <a:r>
                        <a:rPr lang="es-MX" sz="105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integral de escudo y leyendas.</a:t>
                      </a:r>
                      <a:r>
                        <a:rPr lang="es-MX" sz="1050" u="none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La parte superior del aplicativo  </a:t>
                      </a:r>
                      <a:r>
                        <a:rPr lang="es-MX" sz="105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deberá</a:t>
                      </a:r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ser </a:t>
                      </a:r>
                      <a:r>
                        <a:rPr lang="es-MX" sz="105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 Escudo del gobierno del Estado</a:t>
                      </a:r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u="none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Guanajuato</a:t>
                      </a:r>
                      <a:r>
                        <a:rPr lang="es-MX" sz="1050" u="none" spc="-1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Debajo del escudo se encuentra la leyenda “GUANAJUATO” y debajo de esta la leyenda “GOBIERNO DE LA GENTE”</a:t>
                      </a:r>
                      <a:r>
                        <a:rPr lang="es-MX" sz="1050" u="none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. A</a:t>
                      </a:r>
                      <a:r>
                        <a:rPr lang="es-MX" sz="1050" u="none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plicativo </a:t>
                      </a:r>
                      <a:r>
                        <a:rPr lang="es-MX" sz="1050" u="none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en color blanco</a:t>
                      </a:r>
                      <a:r>
                        <a:rPr lang="es-MX" sz="1050" u="none" kern="0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  <a:r>
                        <a:rPr lang="es-MX" sz="1050" u="none" baseline="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Se aplica a la prenda mediante transferencia de calor.</a:t>
                      </a:r>
                      <a:endParaRPr lang="es-MX" sz="1050" u="none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5" indent="-2286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Cierra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frente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cierre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nylon, calibre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no.5,</a:t>
                      </a:r>
                      <a:r>
                        <a:rPr lang="es-MX" sz="1050" spc="2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marino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45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semejante al de la tela base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longitud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acorde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5" indent="-228600">
                        <a:lnSpc>
                          <a:spcPct val="100000"/>
                        </a:lnSpc>
                        <a:spcBef>
                          <a:spcPts val="195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refuerzo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puntada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ecta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301</a:t>
                      </a:r>
                      <a:r>
                        <a:rPr lang="es-MX" sz="1050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c.1</a:t>
                      </a:r>
                      <a:r>
                        <a:rPr lang="es-MX" sz="1050" spc="112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(12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puntadas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pulgada,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+/- 4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ppp)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cierre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de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0.6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0.3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</a:t>
                      </a:r>
                      <a:r>
                        <a:rPr lang="es-MX" sz="1050" spc="2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por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cada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lado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cierre.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5" indent="-228600">
                        <a:lnSpc>
                          <a:spcPct val="100000"/>
                        </a:lnSpc>
                        <a:spcBef>
                          <a:spcPts val="190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Tiene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dos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 los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costados fabricados en</a:t>
                      </a:r>
                      <a:r>
                        <a:rPr lang="es-MX" sz="1050" spc="2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calada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 ligamento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 azul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marino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19-4028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TP).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costados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chamarra</a:t>
                      </a:r>
                      <a:r>
                        <a:rPr lang="es-MX" sz="105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0.6</a:t>
                      </a:r>
                      <a:r>
                        <a:rPr lang="es-MX" sz="1050" spc="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 (+/- 0.3 cm)</a:t>
                      </a:r>
                      <a:r>
                        <a:rPr lang="es-MX" sz="1050" spc="25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abertura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estandarizada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18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cm, (+/-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  1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 en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todas</a:t>
                      </a:r>
                      <a:r>
                        <a:rPr lang="es-MX" sz="1050" spc="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las</a:t>
                      </a:r>
                      <a:r>
                        <a:rPr lang="es-MX" sz="1050" spc="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tallas, con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pespunte</a:t>
                      </a:r>
                      <a:r>
                        <a:rPr lang="es-MX" sz="1050" spc="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Recta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301</a:t>
                      </a:r>
                      <a:r>
                        <a:rPr lang="es-MX" sz="1050" spc="-15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c.1</a:t>
                      </a:r>
                      <a:endParaRPr lang="es-MX" sz="1050" baseline="27777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41910" indent="-228600" algn="just">
                        <a:lnSpc>
                          <a:spcPct val="117800"/>
                        </a:lnSpc>
                        <a:spcBef>
                          <a:spcPts val="5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Espald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 en dos piezas. El canesú (hombros)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5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050" spc="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terminado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Rip</a:t>
                      </a:r>
                      <a:r>
                        <a:rPr lang="es-MX" sz="1050" spc="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Stop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 </a:t>
                      </a:r>
                      <a:r>
                        <a:rPr lang="es-MX" sz="1050" spc="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</a:t>
                      </a:r>
                      <a:r>
                        <a:rPr lang="es-MX" sz="1050" spc="10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Turquesa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16-4134 TP)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.La espalda inferior 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espalda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3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3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050" spc="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 azul marino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(código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19-4028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TP).</a:t>
                      </a:r>
                    </a:p>
                    <a:p>
                      <a:pPr marL="278766" marR="41910" indent="-228600" algn="just">
                        <a:lnSpc>
                          <a:spcPct val="117800"/>
                        </a:lnSpc>
                        <a:spcBef>
                          <a:spcPts val="5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Dobladillo</a:t>
                      </a:r>
                      <a:r>
                        <a:rPr lang="es-MX" sz="1050" spc="-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inferior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(ruedo)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05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05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0.5</a:t>
                      </a:r>
                      <a:r>
                        <a:rPr lang="es-MX" sz="105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cm),</a:t>
                      </a:r>
                      <a:r>
                        <a:rPr lang="es-MX" sz="105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confeccionado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Collaretera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406</a:t>
                      </a:r>
                      <a:r>
                        <a:rPr lang="es-MX" sz="1050" baseline="2564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c.3</a:t>
                      </a:r>
                      <a:r>
                        <a:rPr lang="es-MX" sz="1050" spc="322" baseline="2564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 dos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 rectas paralelas entre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si.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marR="43180" indent="-228600" algn="just">
                        <a:lnSpc>
                          <a:spcPct val="117200"/>
                        </a:lnSpc>
                        <a:spcBef>
                          <a:spcPts val="10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Manga</a:t>
                      </a:r>
                      <a:r>
                        <a:rPr lang="es-MX" sz="1050" spc="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larga,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onfeccionada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tejido</a:t>
                      </a:r>
                      <a:r>
                        <a:rPr lang="es-MX" sz="1050" spc="10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calada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(plano)</a:t>
                      </a:r>
                      <a:r>
                        <a:rPr lang="es-MX" sz="1050" spc="9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ligamento</a:t>
                      </a:r>
                      <a:r>
                        <a:rPr lang="es-MX" sz="1050" spc="38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tafetán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terminado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Rip</a:t>
                      </a:r>
                      <a:r>
                        <a:rPr lang="es-MX" sz="1050" spc="9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Stop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azul Turquesa (código</a:t>
                      </a:r>
                      <a:r>
                        <a:rPr lang="es-MX" sz="1050" spc="8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Pantone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16-4134 TP). Dobladillo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puño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cm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(+/-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0.5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cm)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confeccionado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-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-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Collaretera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406</a:t>
                      </a:r>
                      <a:r>
                        <a:rPr lang="es-MX" sz="1050" baseline="2564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c.3</a:t>
                      </a:r>
                      <a:r>
                        <a:rPr lang="es-MX" sz="1050" spc="322" baseline="25641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 dos</a:t>
                      </a:r>
                      <a:r>
                        <a:rPr lang="es-MX" sz="1050" spc="-1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costuras rectas paralelas entre</a:t>
                      </a:r>
                      <a:r>
                        <a:rPr lang="es-MX" sz="1050" baseline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si.</a:t>
                      </a:r>
                    </a:p>
                    <a:p>
                      <a:pPr marL="278766" marR="43180" indent="-228600" algn="just">
                        <a:lnSpc>
                          <a:spcPct val="117200"/>
                        </a:lnSpc>
                        <a:spcBef>
                          <a:spcPts val="10"/>
                        </a:spcBef>
                        <a:buFont typeface="+mj-lt"/>
                        <a:buAutoNum type="arabicPeriod"/>
                        <a:tabLst>
                          <a:tab pos="27876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interior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costado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izquierdo,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se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posiciona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5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etiqueta</a:t>
                      </a:r>
                      <a:r>
                        <a:rPr lang="es-MX" sz="1050" spc="3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cuidado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conforme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3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orma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NOM-004-SE-2021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siendo</a:t>
                      </a:r>
                      <a:r>
                        <a:rPr lang="es-MX" sz="1050" spc="7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información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fabricante</a:t>
                      </a:r>
                      <a:r>
                        <a:rPr lang="es-MX" sz="1050" spc="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o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importador,</a:t>
                      </a:r>
                      <a:r>
                        <a:rPr lang="es-MX" sz="1050" spc="43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composición</a:t>
                      </a:r>
                      <a:r>
                        <a:rPr lang="es-MX" sz="1050" spc="11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fibras,</a:t>
                      </a:r>
                      <a:r>
                        <a:rPr lang="es-MX" sz="1050" spc="4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instrucciones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cuidado</a:t>
                      </a:r>
                      <a:r>
                        <a:rPr lang="es-MX" sz="1050" spc="4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050" spc="1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11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talla</a:t>
                      </a:r>
                      <a:r>
                        <a:rPr lang="es-MX" sz="1050" spc="11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aplicada</a:t>
                      </a:r>
                      <a:r>
                        <a:rPr lang="es-MX" sz="1050" spc="11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a</a:t>
                      </a:r>
                      <a:r>
                        <a:rPr lang="es-MX" sz="105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050" spc="1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utilizando</a:t>
                      </a:r>
                      <a:r>
                        <a:rPr lang="es-MX" sz="1050" spc="1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remalle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máquina</a:t>
                      </a:r>
                      <a:r>
                        <a:rPr lang="es-MX" sz="1050" spc="1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Remalladora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515</a:t>
                      </a:r>
                      <a:r>
                        <a:rPr lang="es-MX" sz="1050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c.4</a:t>
                      </a:r>
                      <a:r>
                        <a:rPr lang="es-MX" sz="1050" spc="277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1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050" spc="1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momento</a:t>
                      </a:r>
                      <a:r>
                        <a:rPr lang="es-MX" sz="1050" spc="13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1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unir</a:t>
                      </a:r>
                      <a:r>
                        <a:rPr lang="es-MX" sz="1050" spc="1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el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costado</a:t>
                      </a:r>
                      <a:r>
                        <a:rPr lang="es-MX" sz="1050" spc="23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forro.</a:t>
                      </a:r>
                      <a:endParaRPr lang="es-MX" sz="1050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  <a:p>
                      <a:pPr marL="278766" indent="-228600" algn="just">
                        <a:lnSpc>
                          <a:spcPct val="100000"/>
                        </a:lnSpc>
                        <a:spcBef>
                          <a:spcPts val="195"/>
                        </a:spcBef>
                        <a:buFont typeface="+mj-lt"/>
                        <a:buAutoNum type="arabicPeriod"/>
                        <a:tabLst>
                          <a:tab pos="277495" algn="l"/>
                        </a:tabLst>
                      </a:pP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Habilitación</a:t>
                      </a:r>
                      <a:r>
                        <a:rPr lang="es-MX" sz="1050" spc="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presillas</a:t>
                      </a:r>
                      <a:r>
                        <a:rPr lang="es-MX" sz="1050" spc="4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en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inicio y fin de costura</a:t>
                      </a:r>
                      <a:r>
                        <a:rPr lang="es-MX" sz="1050" spc="27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(ruedo,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mangas</a:t>
                      </a:r>
                      <a:r>
                        <a:rPr lang="es-MX" sz="1050" spc="254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y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bolsillos)</a:t>
                      </a:r>
                      <a:r>
                        <a:rPr lang="es-MX" sz="1050" spc="2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para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mayor</a:t>
                      </a:r>
                      <a:r>
                        <a:rPr lang="es-MX" sz="1050" spc="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refuerzo</a:t>
                      </a:r>
                      <a:r>
                        <a:rPr lang="es-MX" sz="1050" spc="6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de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la</a:t>
                      </a:r>
                      <a:r>
                        <a:rPr lang="es-MX" sz="1050" spc="2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prenda</a:t>
                      </a:r>
                      <a:r>
                        <a:rPr lang="es-MX" sz="1050" spc="6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utilizando</a:t>
                      </a:r>
                      <a:r>
                        <a:rPr lang="es-MX" sz="1050" spc="45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presilladora</a:t>
                      </a:r>
                      <a:r>
                        <a:rPr lang="es-MX" sz="1050" spc="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costura</a:t>
                      </a:r>
                      <a:r>
                        <a:rPr lang="es-MX" sz="1050" spc="25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1050" spc="-10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101+304</a:t>
                      </a:r>
                      <a:r>
                        <a:rPr lang="es-MX" sz="1050" spc="-15" baseline="27777" noProof="0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c.5</a:t>
                      </a:r>
                      <a:endParaRPr lang="es-MX" sz="1050" baseline="27777" noProof="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8ECE68B8-5E02-CB43-66FB-5A6B0B3AA7A1}"/>
              </a:ext>
            </a:extLst>
          </p:cNvPr>
          <p:cNvSpPr txBox="1"/>
          <p:nvPr/>
        </p:nvSpPr>
        <p:spPr>
          <a:xfrm>
            <a:off x="83058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3</a:t>
            </a:r>
          </a:p>
        </p:txBody>
      </p:sp>
    </p:spTree>
    <p:extLst>
      <p:ext uri="{BB962C8B-B14F-4D97-AF65-F5344CB8AC3E}">
        <p14:creationId xmlns:p14="http://schemas.microsoft.com/office/powerpoint/2010/main" val="3322255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>
            <a:extLst>
              <a:ext uri="{FF2B5EF4-FFF2-40B4-BE49-F238E27FC236}">
                <a16:creationId xmlns:a16="http://schemas.microsoft.com/office/drawing/2014/main" id="{BEBB7A55-CA5C-0B11-0F41-0724DC475679}"/>
              </a:ext>
            </a:extLst>
          </p:cNvPr>
          <p:cNvSpPr txBox="1">
            <a:spLocks/>
          </p:cNvSpPr>
          <p:nvPr/>
        </p:nvSpPr>
        <p:spPr>
          <a:xfrm>
            <a:off x="0" y="2057400"/>
            <a:ext cx="9144000" cy="27432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ESPECIFICACIONES TÉCNICAS MÍNIMAS SOLICITADAS PARA LOS TEJIDOS QUE INTEGRAN</a:t>
            </a:r>
          </a:p>
          <a:p>
            <a:pPr algn="ctr"/>
            <a:r>
              <a:rPr lang="es-MX" sz="4400" b="1" noProof="0" dirty="0">
                <a:solidFill>
                  <a:srgbClr val="002060"/>
                </a:solidFill>
              </a:rPr>
              <a:t> LA CHAMARRA DEPORTIVA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F494B24-77AD-E445-4CE4-6E560A0FF093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noProof="0" dirty="0">
                <a:solidFill>
                  <a:srgbClr val="002060"/>
                </a:solidFill>
              </a:rPr>
              <a:t>Página 4</a:t>
            </a:r>
          </a:p>
        </p:txBody>
      </p:sp>
    </p:spTree>
    <p:extLst>
      <p:ext uri="{BB962C8B-B14F-4D97-AF65-F5344CB8AC3E}">
        <p14:creationId xmlns:p14="http://schemas.microsoft.com/office/powerpoint/2010/main" val="1025947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0" y="1391411"/>
            <a:ext cx="1391412" cy="28498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04291" y="201282"/>
            <a:ext cx="3460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TELA</a:t>
            </a:r>
            <a:r>
              <a:rPr lang="es-MX" sz="1800" b="1" spc="-1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BASE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CHAMARRA</a:t>
            </a:r>
            <a:r>
              <a:rPr lang="es-MX" sz="1800" b="1" spc="-1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lang="es-MX" sz="1800" b="1" spc="10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35" noProof="0" dirty="0">
                <a:solidFill>
                  <a:srgbClr val="FFFFFF"/>
                </a:solidFill>
                <a:latin typeface="Calibri"/>
                <a:cs typeface="Calibri"/>
              </a:rPr>
              <a:t>PANTALÓN</a:t>
            </a:r>
            <a:endParaRPr lang="es-MX" sz="1800" noProof="0" dirty="0">
              <a:latin typeface="Calibri"/>
              <a:cs typeface="Calibri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990751"/>
              </p:ext>
            </p:extLst>
          </p:nvPr>
        </p:nvGraphicFramePr>
        <p:xfrm>
          <a:off x="116563" y="457200"/>
          <a:ext cx="8915400" cy="594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9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22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1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198">
                <a:tc>
                  <a:txBody>
                    <a:bodyPr/>
                    <a:lstStyle/>
                    <a:p>
                      <a:pPr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/>
                        <a:t>Concepto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/>
                        <a:t>Especificación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/>
                        <a:t>Unidad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ts val="1070"/>
                        </a:lnSpc>
                        <a:spcBef>
                          <a:spcPts val="40"/>
                        </a:spcBef>
                      </a:pPr>
                      <a:r>
                        <a:rPr lang="es-MX" sz="900" b="1" spc="-10" noProof="0" dirty="0"/>
                        <a:t>Método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08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5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s-MX" sz="1100" noProof="0" dirty="0"/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spc="-10" noProof="0" dirty="0"/>
                        <a:t>Composición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s-MX" sz="1100" noProof="0" dirty="0"/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100%</a:t>
                      </a:r>
                      <a:r>
                        <a:rPr lang="es-MX" sz="900" spc="-35" noProof="0" dirty="0"/>
                        <a:t> </a:t>
                      </a:r>
                      <a:r>
                        <a:rPr lang="es-MX" sz="900" spc="-10" noProof="0" dirty="0"/>
                        <a:t>Poliéster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lang="es-MX" sz="1100" noProof="0" dirty="0"/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900" spc="-10" noProof="0" dirty="0"/>
                        <a:t>NMX-A-084-INNTEX-</a:t>
                      </a:r>
                      <a:r>
                        <a:rPr lang="es-MX" sz="900" spc="-20" noProof="0" dirty="0"/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/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lang="es-MX" sz="900" b="1" spc="-10" noProof="0" dirty="0"/>
                        <a:t>Fibra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marR="67310"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TEX</a:t>
                      </a:r>
                      <a:r>
                        <a:rPr lang="es-MX" sz="900" spc="140" noProof="0" dirty="0"/>
                        <a:t> </a:t>
                      </a:r>
                      <a:r>
                        <a:rPr lang="es-MX" sz="900" noProof="0" dirty="0"/>
                        <a:t>(masa</a:t>
                      </a:r>
                      <a:r>
                        <a:rPr lang="es-MX" sz="900" spc="-30" noProof="0" dirty="0"/>
                        <a:t> </a:t>
                      </a:r>
                      <a:r>
                        <a:rPr lang="es-MX" sz="900" noProof="0" dirty="0"/>
                        <a:t>lineal</a:t>
                      </a:r>
                      <a:r>
                        <a:rPr lang="es-MX" sz="900" spc="10" noProof="0" dirty="0"/>
                        <a:t> </a:t>
                      </a:r>
                      <a:r>
                        <a:rPr lang="es-MX" sz="900" noProof="0" dirty="0"/>
                        <a:t>indistinta)</a:t>
                      </a:r>
                      <a:r>
                        <a:rPr lang="es-MX" sz="900" spc="20" noProof="0" dirty="0"/>
                        <a:t> </a:t>
                      </a:r>
                      <a:r>
                        <a:rPr lang="es-MX" sz="900" spc="-50" noProof="0" dirty="0"/>
                        <a:t>y</a:t>
                      </a:r>
                      <a:r>
                        <a:rPr lang="es-MX" sz="900" noProof="0" dirty="0"/>
                        <a:t> mayor</a:t>
                      </a:r>
                      <a:r>
                        <a:rPr lang="es-MX" sz="900" spc="-20" noProof="0" dirty="0"/>
                        <a:t> </a:t>
                      </a:r>
                      <a:r>
                        <a:rPr lang="es-MX" sz="900" noProof="0" dirty="0"/>
                        <a:t>110</a:t>
                      </a:r>
                      <a:r>
                        <a:rPr lang="es-MX" sz="900" spc="185" noProof="0" dirty="0"/>
                        <a:t> </a:t>
                      </a:r>
                      <a:r>
                        <a:rPr lang="es-MX" sz="900" spc="-10" noProof="0" dirty="0"/>
                        <a:t>filamentos</a:t>
                      </a:r>
                      <a:r>
                        <a:rPr lang="es-MX" sz="900" noProof="0" dirty="0"/>
                        <a:t> (capilares)</a:t>
                      </a:r>
                      <a:r>
                        <a:rPr lang="es-MX" sz="900" spc="-20" noProof="0" dirty="0"/>
                        <a:t> </a:t>
                      </a:r>
                      <a:r>
                        <a:rPr lang="es-MX" sz="900" noProof="0" dirty="0"/>
                        <a:t>en</a:t>
                      </a:r>
                      <a:r>
                        <a:rPr lang="es-MX" sz="900" spc="-15" noProof="0" dirty="0"/>
                        <a:t> </a:t>
                      </a:r>
                      <a:r>
                        <a:rPr lang="es-MX" sz="900" noProof="0" dirty="0"/>
                        <a:t>una</a:t>
                      </a:r>
                      <a:r>
                        <a:rPr lang="es-MX" sz="900" spc="-20" noProof="0" dirty="0"/>
                        <a:t> </a:t>
                      </a:r>
                      <a:r>
                        <a:rPr lang="es-MX" sz="900" noProof="0" dirty="0"/>
                        <a:t>de</a:t>
                      </a:r>
                      <a:r>
                        <a:rPr lang="es-MX" sz="900" spc="-10" noProof="0" dirty="0"/>
                        <a:t> </a:t>
                      </a:r>
                      <a:r>
                        <a:rPr lang="es-MX" sz="900" spc="-25" noProof="0" dirty="0"/>
                        <a:t>las</a:t>
                      </a:r>
                      <a:r>
                        <a:rPr lang="es-MX" sz="900" noProof="0" dirty="0"/>
                        <a:t> direcciones</a:t>
                      </a:r>
                      <a:r>
                        <a:rPr lang="es-MX" sz="900" spc="-10" noProof="0" dirty="0"/>
                        <a:t> </a:t>
                      </a:r>
                      <a:r>
                        <a:rPr lang="es-MX" sz="900" noProof="0" dirty="0"/>
                        <a:t>del</a:t>
                      </a:r>
                      <a:r>
                        <a:rPr lang="es-MX" sz="900" spc="-15" noProof="0" dirty="0"/>
                        <a:t> </a:t>
                      </a:r>
                      <a:r>
                        <a:rPr lang="es-MX" sz="900" spc="-10" noProof="0" dirty="0"/>
                        <a:t>tejido)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/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90"/>
                        </a:spcBef>
                      </a:pPr>
                      <a:r>
                        <a:rPr lang="es-MX" sz="900" noProof="0" dirty="0"/>
                        <a:t>Filamentos</a:t>
                      </a:r>
                      <a:r>
                        <a:rPr lang="es-MX" sz="900" spc="-35" noProof="0" dirty="0"/>
                        <a:t> </a:t>
                      </a:r>
                      <a:r>
                        <a:rPr lang="es-MX" sz="900" spc="-10" noProof="0" dirty="0"/>
                        <a:t>(capilares)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9209" marR="20955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lang="es-MX" sz="900" noProof="0" dirty="0"/>
                        <a:t>ASTM</a:t>
                      </a:r>
                      <a:r>
                        <a:rPr lang="es-MX" sz="900" spc="-5" noProof="0" dirty="0"/>
                        <a:t> </a:t>
                      </a:r>
                      <a:r>
                        <a:rPr lang="es-MX" sz="900" noProof="0" dirty="0"/>
                        <a:t>D</a:t>
                      </a:r>
                      <a:r>
                        <a:rPr lang="es-MX" sz="900" spc="-20" noProof="0" dirty="0"/>
                        <a:t> </a:t>
                      </a:r>
                      <a:r>
                        <a:rPr lang="es-MX" sz="900" noProof="0" dirty="0"/>
                        <a:t>1059-01,</a:t>
                      </a:r>
                      <a:r>
                        <a:rPr lang="es-MX" sz="900" spc="-35" noProof="0" dirty="0"/>
                        <a:t> </a:t>
                      </a:r>
                      <a:r>
                        <a:rPr lang="es-MX" sz="900" noProof="0" dirty="0"/>
                        <a:t>o</a:t>
                      </a:r>
                      <a:r>
                        <a:rPr lang="es-MX" sz="900" spc="-15" noProof="0" dirty="0"/>
                        <a:t> </a:t>
                      </a:r>
                      <a:r>
                        <a:rPr lang="es-MX" sz="900" spc="-10" noProof="0" dirty="0"/>
                        <a:t>método</a:t>
                      </a:r>
                      <a:r>
                        <a:rPr lang="es-MX" sz="900" noProof="0" dirty="0"/>
                        <a:t> interno del</a:t>
                      </a:r>
                      <a:r>
                        <a:rPr lang="es-MX" sz="900" baseline="0" noProof="0" dirty="0"/>
                        <a:t> laboratorio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21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415">
                <a:tc>
                  <a:txBody>
                    <a:bodyPr/>
                    <a:lstStyle/>
                    <a:p>
                      <a:pPr marL="7620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b="1" noProof="0" dirty="0"/>
                        <a:t>Peso</a:t>
                      </a:r>
                      <a:r>
                        <a:rPr lang="es-MX" sz="900" b="1" spc="375" noProof="0" dirty="0"/>
                        <a:t> </a:t>
                      </a:r>
                      <a:r>
                        <a:rPr lang="es-MX" sz="900" b="1" spc="-10" noProof="0" dirty="0"/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25" noProof="0" dirty="0"/>
                        <a:t>100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20" noProof="0" dirty="0"/>
                        <a:t>g/m</a:t>
                      </a:r>
                      <a:r>
                        <a:rPr lang="es-MX" sz="900" spc="-30" baseline="32407" noProof="0" dirty="0"/>
                        <a:t>2</a:t>
                      </a:r>
                      <a:endParaRPr lang="es-MX" sz="900" baseline="32407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10" noProof="0" dirty="0"/>
                        <a:t>NMX-A-3801-INNTEX-</a:t>
                      </a:r>
                      <a:r>
                        <a:rPr lang="es-MX" sz="900" spc="-20" noProof="0" dirty="0"/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es-MX" sz="900" b="1" noProof="0" dirty="0"/>
                        <a:t>Color</a:t>
                      </a:r>
                      <a:r>
                        <a:rPr lang="es-MX" sz="900" b="1" spc="-10" noProof="0" dirty="0"/>
                        <a:t> </a:t>
                      </a:r>
                      <a:r>
                        <a:rPr lang="es-MX" sz="900" b="1" noProof="0" dirty="0"/>
                        <a:t>(código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spc="-10" noProof="0" dirty="0"/>
                        <a:t>Pantone)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lang="es-MX" sz="900" spc="-10" noProof="0" dirty="0"/>
                        <a:t>19-4028</a:t>
                      </a:r>
                      <a:r>
                        <a:rPr lang="es-MX" sz="900" spc="-5" noProof="0" dirty="0"/>
                        <a:t> </a:t>
                      </a:r>
                      <a:r>
                        <a:rPr lang="es-MX" sz="900" spc="-25" noProof="0" dirty="0"/>
                        <a:t>TP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2032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Método</a:t>
                      </a:r>
                      <a:r>
                        <a:rPr lang="es-MX" sz="900" baseline="0" noProof="0" dirty="0"/>
                        <a:t> interno del laboratorio</a:t>
                      </a: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/>
                        <a:t>Construcción</a:t>
                      </a:r>
                      <a:r>
                        <a:rPr lang="es-MX" sz="900" b="1" spc="-30" noProof="0" dirty="0"/>
                        <a:t> </a:t>
                      </a:r>
                      <a:r>
                        <a:rPr lang="es-MX" sz="900" b="1" spc="-10" noProof="0" dirty="0"/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11505" algn="l"/>
                        </a:tabLst>
                      </a:pPr>
                      <a:r>
                        <a:rPr lang="es-MX" sz="900" spc="-10" noProof="0" dirty="0"/>
                        <a:t>Urdimbre</a:t>
                      </a:r>
                      <a:r>
                        <a:rPr lang="es-MX" sz="900" noProof="0" dirty="0"/>
                        <a:t>	</a:t>
                      </a:r>
                      <a:r>
                        <a:rPr lang="es-MX" sz="900" spc="-25" noProof="0" dirty="0"/>
                        <a:t>95</a:t>
                      </a:r>
                      <a:endParaRPr lang="es-MX" sz="900" noProof="0" dirty="0"/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33730" algn="l"/>
                        </a:tabLst>
                      </a:pPr>
                      <a:r>
                        <a:rPr lang="es-MX" sz="900" spc="-10" noProof="0" dirty="0"/>
                        <a:t>Trama</a:t>
                      </a:r>
                      <a:r>
                        <a:rPr lang="es-MX" sz="900" noProof="0" dirty="0"/>
                        <a:t>	</a:t>
                      </a:r>
                      <a:r>
                        <a:rPr lang="es-MX" sz="900" spc="-25" noProof="0" dirty="0"/>
                        <a:t>70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/>
                        <a:t>Hilos</a:t>
                      </a:r>
                      <a:r>
                        <a:rPr lang="es-MX" sz="900" spc="-10" noProof="0" dirty="0"/>
                        <a:t> </a:t>
                      </a:r>
                      <a:r>
                        <a:rPr lang="es-MX" sz="900" noProof="0" dirty="0"/>
                        <a:t>/ </a:t>
                      </a:r>
                      <a:r>
                        <a:rPr lang="es-MX" sz="900" spc="-10" noProof="0" dirty="0"/>
                        <a:t>pulgada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MX" sz="900" spc="-10" noProof="0" dirty="0"/>
                        <a:t>NMX-A-7211/2-INNTEX-</a:t>
                      </a:r>
                      <a:endParaRPr lang="es-MX" sz="900" noProof="0" dirty="0"/>
                    </a:p>
                    <a:p>
                      <a:pPr marL="2540" marR="0" indent="0" algn="ctr" defTabSz="914400" eaLnBrk="1" fontAlgn="auto" latinLnBrk="0" hangingPunct="1">
                        <a:lnSpc>
                          <a:spcPts val="10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spc="-20" noProof="0" dirty="0"/>
                        <a:t>2015 Método “A” Disección del tejido</a:t>
                      </a:r>
                      <a:endParaRPr lang="es-MX" sz="900" noProof="0" dirty="0">
                        <a:latin typeface="+mn-lt"/>
                        <a:cs typeface="Calibri"/>
                      </a:endParaRPr>
                    </a:p>
                  </a:txBody>
                  <a:tcPr marL="0" marR="0" marT="127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/>
                        <a:t>Fuerza</a:t>
                      </a:r>
                      <a:r>
                        <a:rPr lang="es-MX" sz="900" b="1" spc="-5" noProof="0" dirty="0"/>
                        <a:t> </a:t>
                      </a:r>
                      <a:r>
                        <a:rPr lang="es-MX" sz="900" b="1" noProof="0" dirty="0"/>
                        <a:t>máxima</a:t>
                      </a:r>
                      <a:r>
                        <a:rPr lang="es-MX" sz="900" b="1" spc="20" noProof="0" dirty="0"/>
                        <a:t> </a:t>
                      </a:r>
                      <a:r>
                        <a:rPr lang="es-MX" sz="900" b="1" noProof="0" dirty="0"/>
                        <a:t>de</a:t>
                      </a:r>
                      <a:r>
                        <a:rPr lang="es-MX" sz="900" b="1" spc="-30" noProof="0" dirty="0"/>
                        <a:t> </a:t>
                      </a:r>
                      <a:r>
                        <a:rPr lang="es-MX" sz="900" b="1" noProof="0" dirty="0"/>
                        <a:t>tracción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noProof="0" dirty="0"/>
                        <a:t>(resistencia) (mayor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noProof="0" dirty="0"/>
                        <a:t>o</a:t>
                      </a:r>
                      <a:r>
                        <a:rPr lang="es-MX" sz="900" b="1" spc="-20" noProof="0" dirty="0"/>
                        <a:t> </a:t>
                      </a:r>
                      <a:r>
                        <a:rPr lang="es-MX" sz="900" b="1" spc="-10" noProof="0" dirty="0"/>
                        <a:t>igual)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670" algn="l"/>
                        </a:tabLst>
                      </a:pPr>
                      <a:r>
                        <a:rPr lang="es-MX" sz="900" spc="-10" noProof="0" dirty="0"/>
                        <a:t>Urdimbre</a:t>
                      </a:r>
                      <a:r>
                        <a:rPr lang="es-MX" sz="900" noProof="0" dirty="0"/>
                        <a:t>	</a:t>
                      </a:r>
                      <a:r>
                        <a:rPr lang="es-MX" sz="900" spc="-25" noProof="0" dirty="0"/>
                        <a:t>400</a:t>
                      </a:r>
                      <a:endParaRPr lang="es-MX" sz="900" noProof="0" dirty="0"/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130" algn="l"/>
                        </a:tabLst>
                      </a:pPr>
                      <a:r>
                        <a:rPr lang="es-MX" sz="900" spc="-10" noProof="0" dirty="0"/>
                        <a:t>Trama</a:t>
                      </a:r>
                      <a:r>
                        <a:rPr lang="es-MX" sz="900" noProof="0" dirty="0"/>
                        <a:t>	</a:t>
                      </a:r>
                      <a:r>
                        <a:rPr lang="es-MX" sz="900" spc="-25" noProof="0" dirty="0"/>
                        <a:t>700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/>
                        <a:t>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/>
                        <a:t>NMX-A-059/2-INNTEX-</a:t>
                      </a:r>
                      <a:r>
                        <a:rPr lang="es-MX" sz="900" spc="-20" noProof="0" dirty="0"/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/>
                        <a:t>Resistencia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noProof="0" dirty="0"/>
                        <a:t>al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rasgado</a:t>
                      </a:r>
                      <a:r>
                        <a:rPr lang="es-MX" sz="900" b="1" spc="-10" noProof="0" dirty="0"/>
                        <a:t> </a:t>
                      </a:r>
                      <a:r>
                        <a:rPr lang="es-MX" sz="900" b="1" noProof="0" dirty="0"/>
                        <a:t>(resistencia) (valores mayores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o</a:t>
                      </a:r>
                      <a:r>
                        <a:rPr lang="es-MX" sz="900" b="1" spc="-10" noProof="0" dirty="0"/>
                        <a:t> iguales)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035" algn="l"/>
                        </a:tabLst>
                      </a:pPr>
                      <a:r>
                        <a:rPr lang="es-MX" sz="900" spc="-10" noProof="0" dirty="0"/>
                        <a:t>Urdimbre</a:t>
                      </a:r>
                      <a:r>
                        <a:rPr lang="es-MX" sz="900" noProof="0" dirty="0"/>
                        <a:t>	</a:t>
                      </a:r>
                      <a:r>
                        <a:rPr lang="es-MX" sz="900" spc="-25" noProof="0" dirty="0"/>
                        <a:t>10</a:t>
                      </a:r>
                      <a:endParaRPr lang="es-MX" sz="900" noProof="0" dirty="0"/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765" algn="l"/>
                        </a:tabLst>
                      </a:pPr>
                      <a:r>
                        <a:rPr lang="es-MX" sz="900" spc="-10" noProof="0" dirty="0"/>
                        <a:t>Trama</a:t>
                      </a:r>
                      <a:r>
                        <a:rPr lang="es-MX" sz="900" noProof="0" dirty="0"/>
                        <a:t>	</a:t>
                      </a:r>
                      <a:r>
                        <a:rPr lang="es-MX" sz="900" spc="-25" noProof="0" dirty="0"/>
                        <a:t>16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/>
                        <a:t>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/>
                        <a:t>NMX-A-109-INNTEX-</a:t>
                      </a:r>
                      <a:r>
                        <a:rPr lang="es-MX" sz="900" spc="-20" noProof="0" dirty="0"/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734">
                <a:tc>
                  <a:txBody>
                    <a:bodyPr/>
                    <a:lstStyle/>
                    <a:p>
                      <a:pPr marL="7620" marR="323786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/>
                        <a:t>Cambio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spc="-10" noProof="0" dirty="0"/>
                        <a:t>dimensional</a:t>
                      </a:r>
                      <a:r>
                        <a:rPr lang="es-MX" sz="900" b="1" spc="500" noProof="0" dirty="0"/>
                        <a:t> </a:t>
                      </a:r>
                      <a:r>
                        <a:rPr lang="es-MX" sz="900" b="1" spc="-10" noProof="0" dirty="0"/>
                        <a:t>(encogimiento)</a:t>
                      </a:r>
                      <a:r>
                        <a:rPr lang="es-MX" sz="900" b="1" spc="-10" baseline="0" noProof="0" dirty="0"/>
                        <a:t> </a:t>
                      </a:r>
                      <a:r>
                        <a:rPr lang="es-MX" sz="900" b="1" spc="-10" noProof="0" dirty="0"/>
                        <a:t>(máximo)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/>
                        <a:t>Urdimbre</a:t>
                      </a:r>
                      <a:r>
                        <a:rPr lang="es-MX" sz="900" spc="-5" noProof="0" dirty="0"/>
                        <a:t> </a:t>
                      </a:r>
                      <a:r>
                        <a:rPr lang="es-MX" sz="900" noProof="0" dirty="0"/>
                        <a:t>+/- </a:t>
                      </a:r>
                      <a:r>
                        <a:rPr lang="es-MX" sz="900" spc="-25" noProof="0" dirty="0"/>
                        <a:t>2.0</a:t>
                      </a:r>
                      <a:endParaRPr lang="es-MX" sz="900" noProof="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Trama</a:t>
                      </a:r>
                      <a:r>
                        <a:rPr lang="es-MX" sz="900" spc="170" noProof="0" dirty="0"/>
                        <a:t> </a:t>
                      </a:r>
                      <a:r>
                        <a:rPr lang="es-MX" sz="900" noProof="0" dirty="0"/>
                        <a:t>+/- </a:t>
                      </a:r>
                      <a:r>
                        <a:rPr lang="es-MX" sz="900" spc="-25" noProof="0" dirty="0"/>
                        <a:t>2.0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/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%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 marR="22860" indent="-10795" algn="ctr">
                        <a:lnSpc>
                          <a:spcPct val="100000"/>
                        </a:lnSpc>
                      </a:pPr>
                      <a:r>
                        <a:rPr lang="es-MX" sz="900" spc="-10" noProof="0" dirty="0"/>
                        <a:t>NMX-A-5077-INNTEX-</a:t>
                      </a:r>
                      <a:r>
                        <a:rPr lang="es-MX" sz="900" spc="-20" noProof="0" dirty="0"/>
                        <a:t>2015;</a:t>
                      </a:r>
                      <a:r>
                        <a:rPr lang="es-MX" sz="900" spc="500" noProof="0" dirty="0"/>
                        <a:t> </a:t>
                      </a:r>
                      <a:r>
                        <a:rPr lang="es-MX" sz="900" spc="-10" noProof="0" dirty="0"/>
                        <a:t>CONDICIONES</a:t>
                      </a:r>
                      <a:r>
                        <a:rPr lang="es-MX" sz="900" noProof="0" dirty="0"/>
                        <a:t> DE</a:t>
                      </a:r>
                      <a:r>
                        <a:rPr lang="es-MX" sz="900" spc="30" noProof="0" dirty="0"/>
                        <a:t> </a:t>
                      </a:r>
                      <a:r>
                        <a:rPr lang="es-MX" sz="900" spc="-10" noProof="0" dirty="0"/>
                        <a:t>LAVADO:</a:t>
                      </a:r>
                      <a:r>
                        <a:rPr lang="es-MX" sz="900" spc="500" noProof="0" dirty="0"/>
                        <a:t> </a:t>
                      </a:r>
                      <a:r>
                        <a:rPr lang="es-MX" sz="900" spc="-10" noProof="0" dirty="0"/>
                        <a:t>NMX-A-6330-INNTEX-</a:t>
                      </a:r>
                      <a:r>
                        <a:rPr lang="es-MX" sz="900" spc="-20" noProof="0" dirty="0"/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762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MX" sz="900" b="1" noProof="0" dirty="0"/>
                        <a:t>Solidez</a:t>
                      </a:r>
                      <a:r>
                        <a:rPr lang="es-MX" sz="900" b="1" spc="15" noProof="0" dirty="0"/>
                        <a:t> </a:t>
                      </a:r>
                      <a:r>
                        <a:rPr lang="es-MX" sz="900" b="1" noProof="0" dirty="0"/>
                        <a:t>al</a:t>
                      </a:r>
                      <a:r>
                        <a:rPr lang="es-MX" sz="900" b="1" spc="-20" noProof="0" dirty="0"/>
                        <a:t> </a:t>
                      </a:r>
                      <a:r>
                        <a:rPr lang="es-MX" sz="900" b="1" spc="-10" noProof="0" dirty="0"/>
                        <a:t>lavado   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8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8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7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7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944"/>
                        </a:lnSpc>
                      </a:pPr>
                      <a:r>
                        <a:rPr lang="es-MX" sz="900" spc="-10" noProof="0" dirty="0"/>
                        <a:t>NMX-A-105-C06-INNTEX-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marL="7620">
                        <a:lnSpc>
                          <a:spcPts val="944"/>
                        </a:lnSpc>
                      </a:pPr>
                      <a:r>
                        <a:rPr lang="es-MX" sz="900" b="1" noProof="0" dirty="0"/>
                        <a:t>Lana</a:t>
                      </a:r>
                      <a:r>
                        <a:rPr lang="es-MX" sz="900" b="1" spc="-5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25" noProof="0" dirty="0"/>
                        <a:t> </a:t>
                      </a:r>
                      <a:r>
                        <a:rPr lang="es-MX" sz="900" b="1" noProof="0" dirty="0"/>
                        <a:t>Acrílico</a:t>
                      </a:r>
                      <a:r>
                        <a:rPr lang="es-MX" sz="900" b="1" spc="30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Poliéster</a:t>
                      </a:r>
                      <a:r>
                        <a:rPr lang="es-MX" sz="900" b="1" spc="-5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Algodón</a:t>
                      </a:r>
                      <a:r>
                        <a:rPr lang="es-MX" sz="900" b="1" spc="20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Acetato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spc="-50" noProof="0" dirty="0"/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44"/>
                        </a:lnSpc>
                      </a:pPr>
                      <a:r>
                        <a:rPr lang="es-MX" sz="900" noProof="0" dirty="0"/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944"/>
                        </a:lnSpc>
                      </a:pPr>
                      <a:r>
                        <a:rPr lang="es-MX" sz="900" spc="-20" noProof="0" dirty="0"/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6364">
                <a:tc>
                  <a:txBody>
                    <a:bodyPr/>
                    <a:lstStyle/>
                    <a:p>
                      <a:pPr marL="7620">
                        <a:lnSpc>
                          <a:spcPts val="894"/>
                        </a:lnSpc>
                      </a:pPr>
                      <a:r>
                        <a:rPr lang="es-MX" sz="900" b="1" noProof="0" dirty="0"/>
                        <a:t>Poliamida</a:t>
                      </a:r>
                      <a:r>
                        <a:rPr lang="es-MX" sz="900" b="1" spc="20" noProof="0" dirty="0"/>
                        <a:t> </a:t>
                      </a:r>
                      <a:r>
                        <a:rPr lang="es-MX" sz="900" b="1" noProof="0" dirty="0"/>
                        <a:t>3-</a:t>
                      </a:r>
                      <a:r>
                        <a:rPr lang="es-MX" sz="900" b="1" spc="-50" noProof="0" dirty="0"/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94"/>
                        </a:lnSpc>
                      </a:pPr>
                      <a:r>
                        <a:rPr lang="es-MX" sz="900" noProof="0" dirty="0"/>
                        <a:t>3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s-MX" sz="6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3700">
                <a:tc>
                  <a:txBody>
                    <a:bodyPr/>
                    <a:lstStyle/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noProof="0" dirty="0"/>
                        <a:t>Solidez</a:t>
                      </a:r>
                      <a:r>
                        <a:rPr lang="es-MX" sz="900" b="1" spc="15" noProof="0" dirty="0"/>
                        <a:t> </a:t>
                      </a:r>
                      <a:r>
                        <a:rPr lang="es-MX" sz="900" b="1" noProof="0" dirty="0"/>
                        <a:t>del</a:t>
                      </a:r>
                      <a:r>
                        <a:rPr lang="es-MX" sz="900" b="1" spc="-25" noProof="0" dirty="0"/>
                        <a:t> </a:t>
                      </a:r>
                      <a:r>
                        <a:rPr lang="es-MX" sz="900" b="1" noProof="0" dirty="0"/>
                        <a:t>color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noProof="0" dirty="0"/>
                        <a:t>al</a:t>
                      </a:r>
                      <a:r>
                        <a:rPr lang="es-MX" sz="900" b="1" spc="-10" noProof="0" dirty="0"/>
                        <a:t> </a:t>
                      </a:r>
                      <a:r>
                        <a:rPr lang="es-MX" sz="900" b="1" noProof="0" dirty="0"/>
                        <a:t>frote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noProof="0" dirty="0"/>
                        <a:t>especificación,</a:t>
                      </a:r>
                      <a:r>
                        <a:rPr lang="es-MX" sz="900" b="1" spc="25" noProof="0" dirty="0"/>
                        <a:t> </a:t>
                      </a:r>
                      <a:r>
                        <a:rPr lang="es-MX" sz="900" b="1" spc="-10" noProof="0" dirty="0"/>
                        <a:t>manchado.</a:t>
                      </a:r>
                      <a:r>
                        <a:rPr lang="es-MX" sz="900" b="1" noProof="0" dirty="0"/>
                        <a:t> </a:t>
                      </a:r>
                    </a:p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noProof="0" dirty="0"/>
                        <a:t>Urdimbre</a:t>
                      </a:r>
                      <a:r>
                        <a:rPr lang="es-MX" sz="900" b="1" spc="-10" noProof="0" dirty="0"/>
                        <a:t> </a:t>
                      </a:r>
                      <a:r>
                        <a:rPr lang="es-MX" sz="900" b="1" noProof="0" dirty="0"/>
                        <a:t>y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spc="-20" noProof="0" dirty="0"/>
                        <a:t>Trama  (seco)</a:t>
                      </a:r>
                    </a:p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spc="-20" noProof="0" dirty="0"/>
                        <a:t>Urdimbre</a:t>
                      </a:r>
                      <a:r>
                        <a:rPr lang="es-MX" sz="900" b="1" spc="-20" baseline="0" noProof="0" dirty="0"/>
                        <a:t> y  Trama (húmedo)</a:t>
                      </a:r>
                      <a:endParaRPr lang="es-MX" sz="900" b="1" spc="-20" noProof="0" dirty="0"/>
                    </a:p>
                    <a:p>
                      <a:pPr marL="33655" marR="1007744" indent="-26034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es-MX" sz="900" b="1" spc="-20" noProof="0" dirty="0"/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78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850" noProof="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s-MX" sz="900" noProof="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3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850" noProof="0" dirty="0"/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900" spc="-10" noProof="0" dirty="0"/>
                        <a:t>NMX-A-073-INNTEX-</a:t>
                      </a:r>
                      <a:r>
                        <a:rPr lang="es-MX" sz="900" spc="-20" noProof="0" dirty="0"/>
                        <a:t>2005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694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/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50" noProof="0" dirty="0"/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/>
                        <a:t>Solidez</a:t>
                      </a:r>
                      <a:r>
                        <a:rPr lang="es-MX" sz="900" b="1" spc="20" noProof="0" dirty="0"/>
                        <a:t> </a:t>
                      </a:r>
                      <a:r>
                        <a:rPr lang="es-MX" sz="900" b="1" noProof="0" dirty="0"/>
                        <a:t>del</a:t>
                      </a:r>
                      <a:r>
                        <a:rPr lang="es-MX" sz="900" b="1" spc="-20" noProof="0" dirty="0"/>
                        <a:t> </a:t>
                      </a:r>
                      <a:r>
                        <a:rPr lang="es-MX" sz="900" b="1" noProof="0" dirty="0"/>
                        <a:t>color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noProof="0" dirty="0"/>
                        <a:t>a</a:t>
                      </a:r>
                      <a:r>
                        <a:rPr lang="es-MX" sz="900" b="1" spc="-10" noProof="0" dirty="0"/>
                        <a:t> </a:t>
                      </a:r>
                      <a:r>
                        <a:rPr lang="es-MX" sz="900" b="1" noProof="0" dirty="0"/>
                        <a:t>la luz </a:t>
                      </a:r>
                      <a:r>
                        <a:rPr lang="es-MX" sz="900" b="1" spc="-10" noProof="0" dirty="0"/>
                        <a:t>artificial 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/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50" noProof="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8419" marR="4889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s-MX" sz="900" spc="-10" noProof="0" dirty="0"/>
                        <a:t>NMX-A-105-</a:t>
                      </a:r>
                      <a:r>
                        <a:rPr lang="es-MX" sz="900" noProof="0" dirty="0"/>
                        <a:t>B02-</a:t>
                      </a:r>
                      <a:r>
                        <a:rPr lang="es-MX" sz="900" spc="-10" noProof="0" dirty="0"/>
                        <a:t>INNTEX-</a:t>
                      </a:r>
                      <a:r>
                        <a:rPr lang="es-MX" sz="900" noProof="0" dirty="0"/>
                        <a:t> 2019</a:t>
                      </a:r>
                      <a:r>
                        <a:rPr lang="es-MX" sz="900" spc="185" noProof="0" dirty="0"/>
                        <a:t> </a:t>
                      </a:r>
                      <a:r>
                        <a:rPr lang="es-MX" sz="900" noProof="0" dirty="0"/>
                        <a:t>Parte</a:t>
                      </a:r>
                      <a:r>
                        <a:rPr lang="es-MX" sz="900" spc="-25" noProof="0" dirty="0"/>
                        <a:t> </a:t>
                      </a:r>
                      <a:r>
                        <a:rPr lang="es-MX" sz="900" noProof="0" dirty="0"/>
                        <a:t>B02</a:t>
                      </a:r>
                      <a:r>
                        <a:rPr lang="es-MX" sz="900" spc="-5" noProof="0" dirty="0"/>
                        <a:t> </a:t>
                      </a:r>
                      <a:r>
                        <a:rPr lang="es-MX" sz="900" noProof="0" dirty="0"/>
                        <a:t>O </a:t>
                      </a:r>
                      <a:r>
                        <a:rPr lang="es-MX" sz="900" spc="-10" noProof="0" dirty="0"/>
                        <a:t>NMX-</a:t>
                      </a:r>
                      <a:r>
                        <a:rPr lang="es-MX" sz="900" spc="-25" noProof="0" dirty="0"/>
                        <a:t>A-</a:t>
                      </a:r>
                      <a:endParaRPr lang="es-MX" sz="900" noProof="0" dirty="0"/>
                    </a:p>
                    <a:p>
                      <a:pPr marL="208915" marR="196850" algn="ctr">
                        <a:lnSpc>
                          <a:spcPct val="100000"/>
                        </a:lnSpc>
                      </a:pPr>
                      <a:r>
                        <a:rPr lang="es-MX" sz="900" spc="-10" noProof="0" dirty="0"/>
                        <a:t>165/2-INNTEX-</a:t>
                      </a:r>
                      <a:r>
                        <a:rPr lang="es-MX" sz="900" spc="-20" noProof="0" dirty="0"/>
                        <a:t>2006</a:t>
                      </a:r>
                      <a:r>
                        <a:rPr lang="es-MX" sz="900" noProof="0" dirty="0"/>
                        <a:t> METODO</a:t>
                      </a:r>
                      <a:r>
                        <a:rPr lang="es-MX" sz="900" spc="-25" noProof="0" dirty="0"/>
                        <a:t> </a:t>
                      </a:r>
                      <a:r>
                        <a:rPr lang="es-MX" sz="900" spc="-50" noProof="0" dirty="0"/>
                        <a:t>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/>
                        <a:t>Solidez</a:t>
                      </a:r>
                      <a:r>
                        <a:rPr lang="es-MX" sz="900" b="1" spc="10" noProof="0" dirty="0"/>
                        <a:t> </a:t>
                      </a:r>
                      <a:r>
                        <a:rPr lang="es-MX" sz="900" b="1" noProof="0" dirty="0"/>
                        <a:t>del</a:t>
                      </a:r>
                      <a:r>
                        <a:rPr lang="es-MX" sz="900" b="1" spc="-30" noProof="0" dirty="0"/>
                        <a:t> </a:t>
                      </a:r>
                      <a:r>
                        <a:rPr lang="es-MX" sz="900" b="1" noProof="0" dirty="0"/>
                        <a:t>color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noProof="0" dirty="0"/>
                        <a:t>al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sudor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spc="0" baseline="0" noProof="0" dirty="0"/>
                        <a:t> </a:t>
                      </a:r>
                      <a:r>
                        <a:rPr lang="es-MX" sz="900" b="1" noProof="0" dirty="0"/>
                        <a:t>Especificación,</a:t>
                      </a:r>
                      <a:r>
                        <a:rPr lang="es-MX" sz="900" b="1" spc="20" noProof="0" dirty="0"/>
                        <a:t> </a:t>
                      </a:r>
                      <a:r>
                        <a:rPr lang="es-MX" sz="900" b="1" spc="-10" noProof="0" dirty="0"/>
                        <a:t>manchado.</a:t>
                      </a:r>
                      <a:r>
                        <a:rPr lang="es-MX" sz="900" b="1" noProof="0" dirty="0"/>
                        <a:t>  (mínimo) 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/>
                        <a:t>Acido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/>
                        <a:t>Alcalino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/>
                        <a:t>Grados: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noProof="0" dirty="0"/>
                        <a:t>Acetato</a:t>
                      </a:r>
                      <a:r>
                        <a:rPr lang="es-MX" sz="900" b="1" spc="5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Algodón</a:t>
                      </a:r>
                      <a:r>
                        <a:rPr lang="es-MX" sz="900" b="1" spc="15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Poliamida</a:t>
                      </a:r>
                      <a:r>
                        <a:rPr lang="es-MX" sz="900" b="1" spc="30" noProof="0" dirty="0"/>
                        <a:t> </a:t>
                      </a:r>
                      <a:r>
                        <a:rPr lang="es-MX" sz="900" b="1" spc="0" noProof="0" dirty="0"/>
                        <a:t>3</a:t>
                      </a:r>
                      <a:r>
                        <a:rPr lang="es-MX" sz="900" b="1" noProof="0" dirty="0"/>
                        <a:t>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Poliéster 4,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Acrílico</a:t>
                      </a:r>
                      <a:r>
                        <a:rPr lang="es-MX" sz="900" b="1" spc="15" noProof="0" dirty="0"/>
                        <a:t> </a:t>
                      </a:r>
                      <a:r>
                        <a:rPr lang="es-MX" sz="900" b="1" noProof="0" dirty="0"/>
                        <a:t>4,</a:t>
                      </a:r>
                      <a:r>
                        <a:rPr lang="es-MX" sz="900" b="1" spc="-5" noProof="0" dirty="0"/>
                        <a:t> </a:t>
                      </a:r>
                      <a:r>
                        <a:rPr lang="es-MX" sz="900" b="1" noProof="0" dirty="0"/>
                        <a:t>Lana </a:t>
                      </a:r>
                      <a:r>
                        <a:rPr lang="es-MX" sz="900" b="1" spc="-50" noProof="0" dirty="0"/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/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/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3720" marR="78105" indent="-464820" algn="ctr">
                        <a:lnSpc>
                          <a:spcPct val="100000"/>
                        </a:lnSpc>
                      </a:pPr>
                      <a:r>
                        <a:rPr lang="es-MX" sz="900" spc="-10" noProof="0" dirty="0"/>
                        <a:t>NMX-A-105-</a:t>
                      </a:r>
                      <a:r>
                        <a:rPr lang="es-MX" sz="900" noProof="0" dirty="0"/>
                        <a:t>E04-</a:t>
                      </a:r>
                      <a:r>
                        <a:rPr lang="es-MX" sz="900" spc="-10" noProof="0" dirty="0"/>
                        <a:t>INNTEX-</a:t>
                      </a:r>
                      <a:r>
                        <a:rPr lang="es-MX" sz="900" spc="500" noProof="0" dirty="0"/>
                        <a:t> </a:t>
                      </a:r>
                      <a:r>
                        <a:rPr lang="es-MX" sz="900" spc="-20" noProof="0" dirty="0"/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197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/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/>
                        <a:t>Tiempo de</a:t>
                      </a:r>
                      <a:r>
                        <a:rPr lang="es-MX" sz="900" b="1" spc="-15" noProof="0" dirty="0"/>
                        <a:t> </a:t>
                      </a:r>
                      <a:r>
                        <a:rPr lang="es-MX" sz="900" b="1" noProof="0" dirty="0"/>
                        <a:t>absorción</a:t>
                      </a:r>
                      <a:r>
                        <a:rPr lang="es-MX" sz="900" b="1" spc="25" noProof="0" dirty="0"/>
                        <a:t> </a:t>
                      </a:r>
                      <a:r>
                        <a:rPr lang="es-MX" sz="900" b="1" spc="-10" noProof="0" dirty="0"/>
                        <a:t>(máximo)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/>
                        <a:t>6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/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spc="-10" noProof="0" dirty="0"/>
                        <a:t>Segundos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L="76200" marR="6604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s-MX" sz="900" spc="-10" noProof="0" dirty="0"/>
                        <a:t>NMX-A-014-INNTEX-</a:t>
                      </a:r>
                      <a:r>
                        <a:rPr lang="es-MX" sz="900" spc="-20" noProof="0" dirty="0"/>
                        <a:t>2005</a:t>
                      </a:r>
                      <a:r>
                        <a:rPr lang="es-MX" sz="900" noProof="0" dirty="0"/>
                        <a:t> AATCC</a:t>
                      </a:r>
                      <a:r>
                        <a:rPr lang="es-MX" sz="900" spc="15" noProof="0" dirty="0"/>
                        <a:t> </a:t>
                      </a:r>
                      <a:r>
                        <a:rPr lang="es-MX" sz="900" spc="-10" noProof="0" dirty="0"/>
                        <a:t>TM79-2010e</a:t>
                      </a:r>
                      <a:endParaRPr lang="es-MX" sz="900" noProof="0" dirty="0"/>
                    </a:p>
                    <a:p>
                      <a:pPr marL="3175" algn="ctr">
                        <a:lnSpc>
                          <a:spcPts val="1030"/>
                        </a:lnSpc>
                      </a:pPr>
                      <a:r>
                        <a:rPr lang="es-MX" sz="900" noProof="0" dirty="0"/>
                        <a:t>2(2018)e</a:t>
                      </a:r>
                      <a:r>
                        <a:rPr lang="es-MX" sz="900" spc="-50" noProof="0" dirty="0"/>
                        <a:t> </a:t>
                      </a:r>
                      <a:r>
                        <a:rPr lang="es-MX" sz="900" noProof="0" dirty="0"/>
                        <a:t>Opción</a:t>
                      </a:r>
                      <a:r>
                        <a:rPr lang="es-MX" sz="900" spc="-10" noProof="0" dirty="0"/>
                        <a:t> </a:t>
                      </a:r>
                      <a:r>
                        <a:rPr lang="es-MX" sz="900" spc="-50" noProof="0" dirty="0"/>
                        <a:t>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04D4A4CC-DA74-565E-2EE2-CA05EB920F98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5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DACCBAF-EE5C-CD4C-3910-063F177EF9CE}"/>
              </a:ext>
            </a:extLst>
          </p:cNvPr>
          <p:cNvSpPr txBox="1"/>
          <p:nvPr/>
        </p:nvSpPr>
        <p:spPr>
          <a:xfrm>
            <a:off x="112037" y="76200"/>
            <a:ext cx="445996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BASE CHAMARRA Y PANTALÓN</a:t>
            </a:r>
          </a:p>
        </p:txBody>
      </p:sp>
    </p:spTree>
    <p:extLst>
      <p:ext uri="{BB962C8B-B14F-4D97-AF65-F5344CB8AC3E}">
        <p14:creationId xmlns:p14="http://schemas.microsoft.com/office/powerpoint/2010/main" val="1023060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363309"/>
              </p:ext>
            </p:extLst>
          </p:nvPr>
        </p:nvGraphicFramePr>
        <p:xfrm>
          <a:off x="164464" y="736923"/>
          <a:ext cx="8815071" cy="5384154"/>
        </p:xfrm>
        <a:graphic>
          <a:graphicData uri="http://schemas.openxmlformats.org/drawingml/2006/table">
            <a:tbl>
              <a:tblPr firstRow="1" bandRow="1"/>
              <a:tblGrid>
                <a:gridCol w="3533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3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9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8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000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Concepto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Especificación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17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Unidad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17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Método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254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Composición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Poliéster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NMX-A-084-INNTEX-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254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Composición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(fibra)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47625" marR="40005" indent="187325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TEX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(masa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lineal</a:t>
                      </a:r>
                      <a:r>
                        <a:rPr lang="es-MX" sz="900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indistinta</a:t>
                      </a:r>
                      <a:r>
                        <a:rPr lang="es-MX" sz="900" spc="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lang="es-MX" sz="900" spc="16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mayor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110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filamentos</a:t>
                      </a:r>
                      <a:r>
                        <a:rPr lang="es-MX" sz="900" spc="18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(capilares) en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una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las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direcciones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85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Filamentos</a:t>
                      </a:r>
                      <a:r>
                        <a:rPr lang="es-MX" sz="900" spc="16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(capilares)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3970" marR="5715" indent="38100" algn="ctr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ASTM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1059-01,</a:t>
                      </a:r>
                      <a:r>
                        <a:rPr lang="es-MX" sz="9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método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interno</a:t>
                      </a:r>
                      <a:r>
                        <a:rPr lang="es-MX" sz="900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0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spc="0" baseline="0" noProof="0" dirty="0">
                          <a:latin typeface="Calibri"/>
                          <a:cs typeface="Calibri"/>
                        </a:rPr>
                        <a:t> laboratorio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85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801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Peso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mínimo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70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70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g/m</a:t>
                      </a:r>
                      <a:r>
                        <a:rPr lang="es-MX" sz="900" spc="-30" baseline="32407" noProof="0" dirty="0">
                          <a:latin typeface="Calibri"/>
                          <a:cs typeface="Calibri"/>
                        </a:rPr>
                        <a:t>2</a:t>
                      </a:r>
                      <a:endParaRPr lang="es-MX" sz="900" baseline="32407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540" algn="ctr">
                        <a:lnSpc>
                          <a:spcPts val="1035"/>
                        </a:lnSpc>
                        <a:spcBef>
                          <a:spcPts val="1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NMX-A-3801-INNTEX-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85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Código Pantone</a:t>
                      </a:r>
                    </a:p>
                  </a:txBody>
                  <a:tcPr marL="0" marR="0" marT="69850" marB="0" anchor="ctr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890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035" algn="l"/>
                        </a:tabLst>
                      </a:pPr>
                      <a:r>
                        <a:rPr lang="es-MX" sz="900" noProof="0" dirty="0">
                          <a:latin typeface="+mn-lt"/>
                          <a:cs typeface="Calibri"/>
                        </a:rPr>
                        <a:t>16-4134 TP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MÉTODO INTERNO</a:t>
                      </a:r>
                    </a:p>
                  </a:txBody>
                  <a:tcPr marL="0" marR="0" marT="698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8763200"/>
                  </a:ext>
                </a:extLst>
              </a:tr>
              <a:tr h="401791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Construcción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035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95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130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65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Hilos</a:t>
                      </a:r>
                      <a:r>
                        <a:rPr lang="es-MX" sz="900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/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pulgada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NMX-A-7211/2-INNTEX-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 Método “A” Disección del tejido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588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Fuerza máxima</a:t>
                      </a:r>
                      <a:r>
                        <a:rPr lang="es-MX" sz="900" b="1" spc="19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tracción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(resistencia)</a:t>
                      </a:r>
                      <a:r>
                        <a:rPr lang="es-MX" sz="900" b="1" spc="19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(mayor o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igual)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035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500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130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680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N</a:t>
                      </a: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NMX-A-059/2-INNTEX-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588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Resistencia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rasgado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(resistencia) (valores mayores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iguales)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8890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661035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18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8890">
                        <a:lnSpc>
                          <a:spcPts val="1035"/>
                        </a:lnSpc>
                        <a:tabLst>
                          <a:tab pos="659130" algn="l"/>
                        </a:tabLst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25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N</a:t>
                      </a: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54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NMX-A-109-INNTEX-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143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 marR="253174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Cambio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dimensional</a:t>
                      </a:r>
                      <a:r>
                        <a:rPr lang="es-MX" sz="900" b="1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(encogimiento)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Urdimbre</a:t>
                      </a:r>
                      <a:r>
                        <a:rPr lang="es-MX" sz="9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+/-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2.0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Trama</a:t>
                      </a:r>
                      <a:r>
                        <a:rPr lang="es-MX" sz="900" spc="17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+/- 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2.0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66675" marR="46355" indent="-1079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NMX-A-5077-INNTEX-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2015;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CONDICIONES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 DE</a:t>
                      </a:r>
                      <a:r>
                        <a:rPr lang="es-MX" sz="900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LAVADO: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NMX-A-6330-INNTEX-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486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Lavado  doméstico (mínimo)</a:t>
                      </a: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Cambio de color 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Lana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Acrílico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Poliéster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4,</a:t>
                      </a:r>
                      <a:r>
                        <a:rPr lang="es-MX" sz="9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Algodón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0" noProof="0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Acetato</a:t>
                      </a:r>
                      <a:r>
                        <a:rPr lang="es-MX" sz="9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Poliamida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3-4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698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  <a:p>
                      <a:pPr marL="1270" algn="ctr">
                        <a:lnSpc>
                          <a:spcPts val="103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3-4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577215" marR="98425" indent="-468630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NMX-A-105-C06-INNTEX-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88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frote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.</a:t>
                      </a:r>
                      <a:r>
                        <a:rPr lang="es-MX" sz="900" b="1" spc="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Especificación,</a:t>
                      </a:r>
                      <a:r>
                        <a:rPr lang="es-MX" sz="900" b="1" spc="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manchado.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 Urdimbre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lang="es-MX" sz="900" b="1" spc="-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Trama (seco)   </a:t>
                      </a:r>
                    </a:p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Urdimbre y Trama   (húmedo)</a:t>
                      </a:r>
                    </a:p>
                    <a:p>
                      <a:pPr marL="33655" marR="270510" indent="-26034">
                        <a:lnSpc>
                          <a:spcPct val="100000"/>
                        </a:lnSpc>
                      </a:pP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3-4</a:t>
                      </a: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3-4</a:t>
                      </a: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54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NMX-A-073-INNTEX-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2005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486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Solidez</a:t>
                      </a:r>
                      <a:r>
                        <a:rPr lang="es-MX" sz="9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del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900" b="1" spc="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la luz 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artificial (mínimo)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3-4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66040" marR="55880" indent="-190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B02-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INNTEX-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2019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 </a:t>
                      </a:r>
                    </a:p>
                    <a:p>
                      <a:pPr marL="2540" algn="ctr">
                        <a:lnSpc>
                          <a:spcPts val="103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METODO</a:t>
                      </a:r>
                      <a:r>
                        <a:rPr lang="es-MX" sz="9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9844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3655" marR="760095" lvl="0" indent="-26034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Solidez</a:t>
                      </a:r>
                      <a:r>
                        <a:rPr lang="es-MX" sz="900" b="1" spc="1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del</a:t>
                      </a:r>
                      <a:r>
                        <a:rPr lang="es-MX" sz="900" b="1" spc="-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color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al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sudor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Acido y  Alcalino (mínimo) </a:t>
                      </a:r>
                    </a:p>
                    <a:p>
                      <a:pPr marL="33655" marR="760095" lvl="0" indent="-26034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Cambio de color 4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spc="0" baseline="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Especificación,</a:t>
                      </a:r>
                      <a:r>
                        <a:rPr lang="es-MX" sz="900" b="1" spc="2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spc="-10" noProof="0" dirty="0">
                          <a:latin typeface="+mn-lt"/>
                          <a:cs typeface="Calibri"/>
                        </a:rPr>
                        <a:t>manchado.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 </a:t>
                      </a:r>
                    </a:p>
                    <a:p>
                      <a:pPr marL="33655" marR="760095" indent="-26034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Grados: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Acetato</a:t>
                      </a:r>
                      <a:r>
                        <a:rPr lang="es-MX" sz="900" b="1" spc="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Algodón</a:t>
                      </a:r>
                      <a:r>
                        <a:rPr lang="es-MX" sz="90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Poliamida</a:t>
                      </a:r>
                      <a:r>
                        <a:rPr lang="es-MX" sz="900" b="1" spc="30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spc="0" noProof="0" dirty="0">
                          <a:latin typeface="+mn-lt"/>
                          <a:cs typeface="Calibri"/>
                        </a:rPr>
                        <a:t>3-4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Poliéster 4,</a:t>
                      </a:r>
                      <a:r>
                        <a:rPr lang="es-MX" sz="900" b="1" spc="-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Acrílico</a:t>
                      </a:r>
                      <a:r>
                        <a:rPr lang="es-MX" sz="900" b="1" spc="1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4,</a:t>
                      </a:r>
                      <a:r>
                        <a:rPr lang="es-MX" sz="900" b="1" spc="-5" noProof="0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+mn-lt"/>
                          <a:cs typeface="Calibri"/>
                        </a:rPr>
                        <a:t>Lana </a:t>
                      </a:r>
                      <a:r>
                        <a:rPr lang="es-MX" sz="900" b="1" spc="-50" noProof="0" dirty="0">
                          <a:latin typeface="Calibri"/>
                          <a:cs typeface="Calibri"/>
                        </a:rPr>
                        <a:t>4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3-4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577215" marR="101600" indent="-464820" algn="ctr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NMX-A-105-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E04-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INNTEX-</a:t>
                      </a:r>
                      <a:r>
                        <a:rPr lang="es-MX" sz="900" spc="50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2019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0374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</a:pP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Tiempo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9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b="1" noProof="0" dirty="0">
                          <a:latin typeface="Calibri"/>
                          <a:cs typeface="Calibri"/>
                        </a:rPr>
                        <a:t>Absorción</a:t>
                      </a:r>
                      <a:r>
                        <a:rPr lang="es-MX" sz="900" b="1" spc="15" noProof="0" dirty="0">
                          <a:latin typeface="Calibri"/>
                          <a:cs typeface="Calibri"/>
                        </a:rPr>
                        <a:t> (</a:t>
                      </a:r>
                      <a:r>
                        <a:rPr lang="es-MX" sz="900" b="1" spc="-10" noProof="0" dirty="0">
                          <a:latin typeface="Calibri"/>
                          <a:cs typeface="Calibri"/>
                        </a:rPr>
                        <a:t>máximo)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6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es-MX" sz="950" noProof="0" dirty="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Segundos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254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NMX-A-014-INNTEX-</a:t>
                      </a:r>
                      <a:r>
                        <a:rPr lang="es-MX" sz="900" spc="-20" noProof="0" dirty="0">
                          <a:latin typeface="Calibri"/>
                          <a:cs typeface="Calibri"/>
                        </a:rPr>
                        <a:t>2005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AATCC 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TM79-2010e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  <a:p>
                      <a:pPr marL="3175" algn="ctr">
                        <a:lnSpc>
                          <a:spcPts val="1025"/>
                        </a:lnSpc>
                      </a:pPr>
                      <a:r>
                        <a:rPr lang="es-MX" sz="900" noProof="0" dirty="0">
                          <a:latin typeface="Calibri"/>
                          <a:cs typeface="Calibri"/>
                        </a:rPr>
                        <a:t>2(2018)e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noProof="0" dirty="0">
                          <a:latin typeface="Calibri"/>
                          <a:cs typeface="Calibri"/>
                        </a:rPr>
                        <a:t>Opción</a:t>
                      </a:r>
                      <a:r>
                        <a:rPr lang="es-MX" sz="900" spc="-1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900" spc="-50" noProof="0" dirty="0">
                          <a:latin typeface="Calibri"/>
                          <a:cs typeface="Calibri"/>
                        </a:rPr>
                        <a:t>A</a:t>
                      </a:r>
                      <a:endParaRPr lang="es-MX" sz="9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958FFF43-EA2E-8B7D-6F90-D1EB6200E9D0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5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1137AA3-395F-A5FA-3B4F-C3D9AFB48895}"/>
              </a:ext>
            </a:extLst>
          </p:cNvPr>
          <p:cNvSpPr txBox="1"/>
          <p:nvPr/>
        </p:nvSpPr>
        <p:spPr>
          <a:xfrm>
            <a:off x="164465" y="228600"/>
            <a:ext cx="6998335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MANGAS, CANESU </a:t>
            </a:r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(HOMBROS)</a:t>
            </a:r>
            <a:r>
              <a:rPr lang="es-MX" b="1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Y CUELLO CHAMARRA</a:t>
            </a:r>
          </a:p>
        </p:txBody>
      </p:sp>
    </p:spTree>
    <p:extLst>
      <p:ext uri="{BB962C8B-B14F-4D97-AF65-F5344CB8AC3E}">
        <p14:creationId xmlns:p14="http://schemas.microsoft.com/office/powerpoint/2010/main" val="350762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0" y="1392936"/>
            <a:ext cx="1391412" cy="28651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188516" y="1025778"/>
            <a:ext cx="23926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TELA</a:t>
            </a:r>
            <a:r>
              <a:rPr lang="es-MX" sz="1800" b="1" spc="-3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noProof="0" dirty="0">
                <a:solidFill>
                  <a:srgbClr val="FFFFFF"/>
                </a:solidFill>
                <a:latin typeface="Calibri"/>
                <a:cs typeface="Calibri"/>
              </a:rPr>
              <a:t>FORRO</a:t>
            </a:r>
            <a:r>
              <a:rPr lang="es-MX" sz="1800" b="1" spc="-25" noProof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10" noProof="0" dirty="0">
                <a:solidFill>
                  <a:srgbClr val="FFFFFF"/>
                </a:solidFill>
                <a:latin typeface="Calibri"/>
                <a:cs typeface="Calibri"/>
              </a:rPr>
              <a:t>CHAMARRA</a:t>
            </a:r>
            <a:endParaRPr lang="es-MX" sz="1800" noProof="0" dirty="0">
              <a:latin typeface="Calibri"/>
              <a:cs typeface="Calibr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233330"/>
              </p:ext>
            </p:extLst>
          </p:nvPr>
        </p:nvGraphicFramePr>
        <p:xfrm>
          <a:off x="152400" y="1524000"/>
          <a:ext cx="8839200" cy="38779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01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9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3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520">
                <a:tc>
                  <a:txBody>
                    <a:bodyPr/>
                    <a:lstStyle/>
                    <a:p>
                      <a:pPr marL="635" algn="ctr">
                        <a:lnSpc>
                          <a:spcPts val="166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Concepto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6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Especificación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6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Unidad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66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Método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37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2050" noProof="0" dirty="0">
                        <a:latin typeface="Times New Roman"/>
                        <a:cs typeface="Times New Roman"/>
                      </a:endParaRPr>
                    </a:p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Composición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lang="es-MX" sz="205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100%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Poliéster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es-MX" sz="1350" noProof="0" dirty="0">
                        <a:latin typeface="Times New Roman"/>
                        <a:cs typeface="Times New Roman"/>
                      </a:endParaRPr>
                    </a:p>
                    <a:p>
                      <a:pPr marL="742950" marR="165735" indent="-567055" algn="ctr">
                        <a:lnSpc>
                          <a:spcPct val="100000"/>
                        </a:lnSpc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084-INNTEX-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12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245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Peso</a:t>
                      </a:r>
                      <a:r>
                        <a:rPr lang="es-MX" sz="1400" b="1" spc="26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(mínimo)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80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g/m</a:t>
                      </a:r>
                      <a:r>
                        <a:rPr lang="es-MX" sz="1350" spc="-30" baseline="37037" noProof="0" dirty="0">
                          <a:latin typeface="Calibri"/>
                          <a:cs typeface="Calibri"/>
                        </a:rPr>
                        <a:t>2</a:t>
                      </a:r>
                      <a:endParaRPr lang="es-MX" sz="1350" baseline="37037" noProof="0" dirty="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20014" indent="-611505" algn="ctr">
                        <a:lnSpc>
                          <a:spcPct val="100000"/>
                        </a:lnSpc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3801-INNTEX-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2012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marL="9525">
                        <a:lnSpc>
                          <a:spcPts val="1655"/>
                        </a:lnSpc>
                      </a:pP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Color</a:t>
                      </a:r>
                      <a:r>
                        <a:rPr lang="es-MX" sz="1400" b="1" spc="-5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(código</a:t>
                      </a:r>
                      <a:r>
                        <a:rPr lang="es-MX" sz="1400" b="1" spc="-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Pantone)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55"/>
                        </a:lnSpc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19-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4028</a:t>
                      </a:r>
                      <a:r>
                        <a:rPr lang="es-MX" sz="1400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TP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MX" sz="1300" noProof="0" dirty="0">
                          <a:latin typeface="Times New Roman"/>
                          <a:cs typeface="Times New Roman"/>
                        </a:rPr>
                        <a:t>Método interno del</a:t>
                      </a:r>
                      <a:r>
                        <a:rPr lang="es-MX" sz="1300" baseline="0" noProof="0" dirty="0">
                          <a:latin typeface="Times New Roman"/>
                          <a:cs typeface="Times New Roman"/>
                        </a:rPr>
                        <a:t> laboratorio</a:t>
                      </a:r>
                      <a:endParaRPr lang="es-MX" sz="13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609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Resistencia</a:t>
                      </a:r>
                      <a:r>
                        <a:rPr lang="es-MX" sz="1400" b="1" spc="-5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a la</a:t>
                      </a:r>
                      <a:r>
                        <a:rPr lang="es-MX" sz="1400" b="1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formación</a:t>
                      </a:r>
                      <a:r>
                        <a:rPr lang="es-MX" sz="1400" b="1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 frisas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  <a:p>
                      <a:pPr marL="9525">
                        <a:lnSpc>
                          <a:spcPts val="1650"/>
                        </a:lnSpc>
                      </a:pP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(pilling) (mínimo)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4</a:t>
                      </a: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12945-3-INNTEX-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2020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2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lang="es-MX" sz="1450" noProof="0" dirty="0">
                        <a:latin typeface="Times New Roman"/>
                        <a:cs typeface="Times New Roman"/>
                      </a:endParaRPr>
                    </a:p>
                    <a:p>
                      <a:pPr marL="9525" marR="1264920">
                        <a:lnSpc>
                          <a:spcPct val="100000"/>
                        </a:lnSpc>
                      </a:pP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Cambio</a:t>
                      </a:r>
                      <a:r>
                        <a:rPr lang="es-MX" sz="14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dimensional (encogimiento</a:t>
                      </a:r>
                      <a:r>
                        <a:rPr lang="es-MX" sz="1400" b="1" spc="2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Máximo)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52755" marR="306070" indent="-139065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Columnas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+/-</a:t>
                      </a:r>
                      <a:r>
                        <a:rPr lang="es-MX" sz="1400" spc="-3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8.0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Mallas</a:t>
                      </a:r>
                      <a:r>
                        <a:rPr lang="es-MX" sz="1400" spc="-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+/-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8.0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%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72390" marR="62230" indent="1270" algn="ctr">
                        <a:lnSpc>
                          <a:spcPct val="100000"/>
                        </a:lnSpc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5077-INNTEX-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2015;</a:t>
                      </a:r>
                      <a:r>
                        <a:rPr lang="es-MX" sz="1400" spc="1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CONDICIONES</a:t>
                      </a:r>
                      <a:r>
                        <a:rPr lang="es-MX" sz="1400" spc="-25" noProof="0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LAVADO:</a:t>
                      </a:r>
                      <a:r>
                        <a:rPr lang="es-MX" sz="1400" spc="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6330- INNTEX-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2015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2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marL="9525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Tiempo</a:t>
                      </a:r>
                      <a:r>
                        <a:rPr lang="es-MX" sz="1400" b="1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de</a:t>
                      </a:r>
                      <a:r>
                        <a:rPr lang="es-MX" sz="1400" b="1" spc="-4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noProof="0" dirty="0">
                          <a:latin typeface="Calibri"/>
                          <a:cs typeface="Calibri"/>
                        </a:rPr>
                        <a:t>Absorción</a:t>
                      </a:r>
                      <a:r>
                        <a:rPr lang="es-MX" sz="1400" b="1" spc="-3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b="1" spc="-10" noProof="0" dirty="0">
                          <a:latin typeface="Calibri"/>
                          <a:cs typeface="Calibri"/>
                        </a:rPr>
                        <a:t>(máximo)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6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s-MX" sz="1400" noProof="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Segundos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75895" marR="1657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NMX-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A-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014-INNTEX- </a:t>
                      </a: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2005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lang="es-MX" sz="1400" spc="-20" noProof="0" dirty="0">
                          <a:latin typeface="Calibri"/>
                          <a:cs typeface="Calibri"/>
                        </a:rPr>
                        <a:t>AATCC </a:t>
                      </a:r>
                      <a:r>
                        <a:rPr lang="es-MX" sz="1400" spc="-10" noProof="0" dirty="0">
                          <a:latin typeface="Calibri"/>
                          <a:cs typeface="Calibri"/>
                        </a:rPr>
                        <a:t>TM79-2010e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  <a:p>
                      <a:pPr marL="635" algn="ctr">
                        <a:lnSpc>
                          <a:spcPts val="1650"/>
                        </a:lnSpc>
                      </a:pPr>
                      <a:r>
                        <a:rPr lang="es-MX" sz="1400" noProof="0" dirty="0">
                          <a:latin typeface="Calibri"/>
                          <a:cs typeface="Calibri"/>
                        </a:rPr>
                        <a:t>2(2018)e</a:t>
                      </a:r>
                      <a:r>
                        <a:rPr lang="es-MX" sz="1400" spc="-40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noProof="0" dirty="0">
                          <a:latin typeface="Calibri"/>
                          <a:cs typeface="Calibri"/>
                        </a:rPr>
                        <a:t>Opción</a:t>
                      </a:r>
                      <a:r>
                        <a:rPr lang="es-MX" sz="1400" spc="-55" noProof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es-MX" sz="1400" spc="-50" noProof="0" dirty="0">
                          <a:latin typeface="Calibri"/>
                          <a:cs typeface="Calibri"/>
                        </a:rPr>
                        <a:t>A</a:t>
                      </a:r>
                      <a:endParaRPr lang="es-MX" sz="1400" noProof="0" dirty="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8372C745-7863-72C1-A956-A69FE42DC119}"/>
              </a:ext>
            </a:extLst>
          </p:cNvPr>
          <p:cNvSpPr txBox="1"/>
          <p:nvPr/>
        </p:nvSpPr>
        <p:spPr>
          <a:xfrm>
            <a:off x="152400" y="827276"/>
            <a:ext cx="44196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TELA FORRO CHAMARRA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6384625-7F75-6691-2062-2359B8580AF7}"/>
              </a:ext>
            </a:extLst>
          </p:cNvPr>
          <p:cNvSpPr txBox="1"/>
          <p:nvPr/>
        </p:nvSpPr>
        <p:spPr>
          <a:xfrm>
            <a:off x="8153400" y="6400800"/>
            <a:ext cx="762000" cy="26161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1100" dirty="0">
                <a:solidFill>
                  <a:srgbClr val="002060"/>
                </a:solidFill>
              </a:rPr>
              <a:t>Página 7</a:t>
            </a:r>
          </a:p>
        </p:txBody>
      </p:sp>
    </p:spTree>
    <p:extLst>
      <p:ext uri="{BB962C8B-B14F-4D97-AF65-F5344CB8AC3E}">
        <p14:creationId xmlns:p14="http://schemas.microsoft.com/office/powerpoint/2010/main" val="1318126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5913</Words>
  <Application>Microsoft Office PowerPoint</Application>
  <PresentationFormat>Presentación en pantalla (4:3)</PresentationFormat>
  <Paragraphs>1224</Paragraphs>
  <Slides>46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54" baseType="lpstr">
      <vt:lpstr>Arial</vt:lpstr>
      <vt:lpstr>Arial MT</vt:lpstr>
      <vt:lpstr>Calibri</vt:lpstr>
      <vt:lpstr>Candara</vt:lpstr>
      <vt:lpstr>Tahoma</vt:lpstr>
      <vt:lpstr>Times New Roman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maandreuster</dc:creator>
  <cp:lastModifiedBy>Diana Berenice Rodríguez Casillas</cp:lastModifiedBy>
  <cp:revision>12</cp:revision>
  <cp:lastPrinted>2026-05-29T22:11:34Z</cp:lastPrinted>
  <dcterms:created xsi:type="dcterms:W3CDTF">2025-02-12T17:09:31Z</dcterms:created>
  <dcterms:modified xsi:type="dcterms:W3CDTF">2026-05-29T22:14:33Z</dcterms:modified>
</cp:coreProperties>
</file>