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2"/>
  </p:notesMasterIdLst>
  <p:sldIdLst>
    <p:sldId id="259" r:id="rId2"/>
    <p:sldId id="291" r:id="rId3"/>
    <p:sldId id="283" r:id="rId4"/>
    <p:sldId id="274" r:id="rId5"/>
    <p:sldId id="280" r:id="rId6"/>
    <p:sldId id="277" r:id="rId7"/>
    <p:sldId id="290" r:id="rId8"/>
    <p:sldId id="306" r:id="rId9"/>
    <p:sldId id="303" r:id="rId10"/>
    <p:sldId id="304" r:id="rId11"/>
  </p:sldIdLst>
  <p:sldSz cx="9144000" cy="6858000" type="screen4x3"/>
  <p:notesSz cx="9236075" cy="6950075"/>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BA03AF-7B4D-4A53-9B46-14C71451913B}" v="6" dt="2026-05-21T17:32:03.08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99" autoAdjust="0"/>
    <p:restoredTop sz="91935" autoAdjust="0"/>
  </p:normalViewPr>
  <p:slideViewPr>
    <p:cSldViewPr>
      <p:cViewPr varScale="1">
        <p:scale>
          <a:sx n="63" d="100"/>
          <a:sy n="63" d="100"/>
        </p:scale>
        <p:origin x="1772" y="56"/>
      </p:cViewPr>
      <p:guideLst>
        <p:guide orient="horz" pos="2880"/>
        <p:guide pos="2160"/>
      </p:guideLst>
    </p:cSldViewPr>
  </p:slideViewPr>
  <p:notesTextViewPr>
    <p:cViewPr>
      <p:scale>
        <a:sx n="100" d="100"/>
        <a:sy n="100" d="100"/>
      </p:scale>
      <p:origin x="0" y="0"/>
    </p:cViewPr>
  </p:notesTextViewPr>
  <p:sorterViewPr>
    <p:cViewPr>
      <p:scale>
        <a:sx n="66" d="100"/>
        <a:sy n="66" d="100"/>
      </p:scale>
      <p:origin x="0" y="40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4002299" cy="347504"/>
          </a:xfrm>
          <a:prstGeom prst="rect">
            <a:avLst/>
          </a:prstGeom>
        </p:spPr>
        <p:txBody>
          <a:bodyPr vert="horz" lIns="92487" tIns="46244" rIns="92487" bIns="46244" rtlCol="0"/>
          <a:lstStyle>
            <a:lvl1pPr algn="l">
              <a:defRPr sz="1200"/>
            </a:lvl1pPr>
          </a:lstStyle>
          <a:p>
            <a:endParaRPr lang="es-MX"/>
          </a:p>
        </p:txBody>
      </p:sp>
      <p:sp>
        <p:nvSpPr>
          <p:cNvPr id="3" name="2 Marcador de fecha"/>
          <p:cNvSpPr>
            <a:spLocks noGrp="1"/>
          </p:cNvSpPr>
          <p:nvPr>
            <p:ph type="dt" idx="1"/>
          </p:nvPr>
        </p:nvSpPr>
        <p:spPr>
          <a:xfrm>
            <a:off x="5232173" y="0"/>
            <a:ext cx="4002299" cy="347504"/>
          </a:xfrm>
          <a:prstGeom prst="rect">
            <a:avLst/>
          </a:prstGeom>
        </p:spPr>
        <p:txBody>
          <a:bodyPr vert="horz" lIns="92487" tIns="46244" rIns="92487" bIns="46244" rtlCol="0"/>
          <a:lstStyle>
            <a:lvl1pPr algn="r">
              <a:defRPr sz="1200"/>
            </a:lvl1pPr>
          </a:lstStyle>
          <a:p>
            <a:fld id="{6E71E918-0FA2-4A11-B565-FB78106A6C34}" type="datetimeFigureOut">
              <a:rPr lang="es-MX" smtClean="0"/>
              <a:pPr/>
              <a:t>29/05/2026</a:t>
            </a:fld>
            <a:endParaRPr lang="es-MX"/>
          </a:p>
        </p:txBody>
      </p:sp>
      <p:sp>
        <p:nvSpPr>
          <p:cNvPr id="4" name="3 Marcador de imagen de diapositiva"/>
          <p:cNvSpPr>
            <a:spLocks noGrp="1" noRot="1" noChangeAspect="1"/>
          </p:cNvSpPr>
          <p:nvPr>
            <p:ph type="sldImg" idx="2"/>
          </p:nvPr>
        </p:nvSpPr>
        <p:spPr>
          <a:xfrm>
            <a:off x="2879725" y="520700"/>
            <a:ext cx="3476625" cy="2606675"/>
          </a:xfrm>
          <a:prstGeom prst="rect">
            <a:avLst/>
          </a:prstGeom>
          <a:noFill/>
          <a:ln w="12700">
            <a:solidFill>
              <a:prstClr val="black"/>
            </a:solidFill>
          </a:ln>
        </p:spPr>
        <p:txBody>
          <a:bodyPr vert="horz" lIns="92487" tIns="46244" rIns="92487" bIns="46244" rtlCol="0" anchor="ctr"/>
          <a:lstStyle/>
          <a:p>
            <a:endParaRPr lang="es-MX"/>
          </a:p>
        </p:txBody>
      </p:sp>
      <p:sp>
        <p:nvSpPr>
          <p:cNvPr id="5" name="4 Marcador de notas"/>
          <p:cNvSpPr>
            <a:spLocks noGrp="1"/>
          </p:cNvSpPr>
          <p:nvPr>
            <p:ph type="body" sz="quarter" idx="3"/>
          </p:nvPr>
        </p:nvSpPr>
        <p:spPr>
          <a:xfrm>
            <a:off x="923608" y="3301286"/>
            <a:ext cx="7388860" cy="3127534"/>
          </a:xfrm>
          <a:prstGeom prst="rect">
            <a:avLst/>
          </a:prstGeom>
        </p:spPr>
        <p:txBody>
          <a:bodyPr vert="horz" lIns="92487" tIns="46244" rIns="92487" bIns="46244"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pie de página"/>
          <p:cNvSpPr>
            <a:spLocks noGrp="1"/>
          </p:cNvSpPr>
          <p:nvPr>
            <p:ph type="ftr" sz="quarter" idx="4"/>
          </p:nvPr>
        </p:nvSpPr>
        <p:spPr>
          <a:xfrm>
            <a:off x="0" y="6600963"/>
            <a:ext cx="4002299" cy="347504"/>
          </a:xfrm>
          <a:prstGeom prst="rect">
            <a:avLst/>
          </a:prstGeom>
        </p:spPr>
        <p:txBody>
          <a:bodyPr vert="horz" lIns="92487" tIns="46244" rIns="92487" bIns="46244"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5232173" y="6600963"/>
            <a:ext cx="4002299" cy="347504"/>
          </a:xfrm>
          <a:prstGeom prst="rect">
            <a:avLst/>
          </a:prstGeom>
        </p:spPr>
        <p:txBody>
          <a:bodyPr vert="horz" lIns="92487" tIns="46244" rIns="92487" bIns="46244" rtlCol="0" anchor="b"/>
          <a:lstStyle>
            <a:lvl1pPr algn="r">
              <a:defRPr sz="1200"/>
            </a:lvl1pPr>
          </a:lstStyle>
          <a:p>
            <a:fld id="{8611AF26-62A2-46D3-8C02-42378CB8CE19}" type="slidenum">
              <a:rPr lang="es-MX" smtClean="0"/>
              <a:pPr/>
              <a:t>‹Nº›</a:t>
            </a:fld>
            <a:endParaRPr lang="es-MX"/>
          </a:p>
        </p:txBody>
      </p:sp>
    </p:spTree>
    <p:extLst>
      <p:ext uri="{BB962C8B-B14F-4D97-AF65-F5344CB8AC3E}">
        <p14:creationId xmlns:p14="http://schemas.microsoft.com/office/powerpoint/2010/main" val="922896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73EE00F3-3B29-B24E-A7C1-51B0AB43DB7E}" type="slidenum">
              <a:rPr lang="es-ES" smtClean="0"/>
              <a:pPr/>
              <a:t>1</a:t>
            </a:fld>
            <a:endParaRPr lang="es-ES" dirty="0"/>
          </a:p>
        </p:txBody>
      </p:sp>
    </p:spTree>
    <p:extLst>
      <p:ext uri="{BB962C8B-B14F-4D97-AF65-F5344CB8AC3E}">
        <p14:creationId xmlns:p14="http://schemas.microsoft.com/office/powerpoint/2010/main" val="2386543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257C6426-E751-4AF4-AC33-BA636790269E}" type="slidenum">
              <a:rPr lang="es-MX" smtClean="0"/>
              <a:pPr/>
              <a:t>6</a:t>
            </a:fld>
            <a:endParaRPr lang="es-MX" dirty="0"/>
          </a:p>
        </p:txBody>
      </p:sp>
    </p:spTree>
    <p:extLst>
      <p:ext uri="{BB962C8B-B14F-4D97-AF65-F5344CB8AC3E}">
        <p14:creationId xmlns:p14="http://schemas.microsoft.com/office/powerpoint/2010/main" val="732714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1800" b="1" i="0">
                <a:solidFill>
                  <a:schemeClr val="bg1"/>
                </a:solidFill>
                <a:latin typeface="Calibri"/>
                <a:cs typeface="Calibri"/>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0E01485A-5CE2-46FD-AC99-6B0C7D94655B}" type="datetime1">
              <a:rPr lang="es-ES" smtClean="0"/>
              <a:pPr/>
              <a:t>29/05/2026</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EAFB15A5-95DD-0341-96EA-F63A7D000282}" type="slidenum">
              <a:rPr lang="es-ES" smtClean="0"/>
              <a:pPr/>
              <a:t>‹Nº›</a:t>
            </a:fld>
            <a:endParaRPr lang="es-ES"/>
          </a:p>
        </p:txBody>
      </p:sp>
    </p:spTree>
    <p:extLst>
      <p:ext uri="{BB962C8B-B14F-4D97-AF65-F5344CB8AC3E}">
        <p14:creationId xmlns:p14="http://schemas.microsoft.com/office/powerpoint/2010/main" val="19064391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87476" y="1040384"/>
            <a:ext cx="2713355" cy="574040"/>
          </a:xfrm>
          <a:prstGeom prst="rect">
            <a:avLst/>
          </a:prstGeom>
        </p:spPr>
        <p:txBody>
          <a:bodyPr wrap="square" lIns="0" tIns="0" rIns="0" bIns="0">
            <a:spAutoFit/>
          </a:bodyPr>
          <a:lstStyle>
            <a:lvl1pPr>
              <a:defRPr sz="1800" b="1" i="0">
                <a:solidFill>
                  <a:schemeClr val="bg1"/>
                </a:solidFill>
                <a:latin typeface="Calibri"/>
                <a:cs typeface="Calibri"/>
              </a:defRPr>
            </a:lvl1pPr>
          </a:lstStyle>
          <a:p>
            <a:endParaRPr/>
          </a:p>
        </p:txBody>
      </p:sp>
      <p:sp>
        <p:nvSpPr>
          <p:cNvPr id="3" name="Holder 3"/>
          <p:cNvSpPr>
            <a:spLocks noGrp="1"/>
          </p:cNvSpPr>
          <p:nvPr>
            <p:ph type="body" idx="1"/>
          </p:nvPr>
        </p:nvSpPr>
        <p:spPr>
          <a:xfrm>
            <a:off x="516890" y="2655697"/>
            <a:ext cx="8049895" cy="21653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5/29/2026</a:t>
            </a:fld>
            <a:endParaRPr lang="en-US"/>
          </a:p>
        </p:txBody>
      </p:sp>
      <p:sp>
        <p:nvSpPr>
          <p:cNvPr id="6" name="Holder 6"/>
          <p:cNvSpPr>
            <a:spLocks noGrp="1"/>
          </p:cNvSpPr>
          <p:nvPr>
            <p:ph type="sldNum" sz="quarter" idx="7"/>
          </p:nvPr>
        </p:nvSpPr>
        <p:spPr>
          <a:xfrm>
            <a:off x="8401811" y="6464985"/>
            <a:ext cx="244475" cy="178434"/>
          </a:xfrm>
          <a:prstGeom prst="rect">
            <a:avLst/>
          </a:prstGeom>
        </p:spPr>
        <p:txBody>
          <a:bodyPr wrap="square" lIns="0" tIns="0" rIns="0" bIns="0">
            <a:spAutoFit/>
          </a:bodyPr>
          <a:lstStyle>
            <a:lvl1pPr>
              <a:defRPr sz="1200" b="0" i="0">
                <a:solidFill>
                  <a:srgbClr val="888888"/>
                </a:solidFill>
                <a:latin typeface="Calibri"/>
                <a:cs typeface="Calibri"/>
              </a:defRPr>
            </a:lvl1pPr>
          </a:lstStyle>
          <a:p>
            <a:pPr marL="115570">
              <a:lnSpc>
                <a:spcPts val="1240"/>
              </a:lnSpc>
            </a:pPr>
            <a:fld id="{81D60167-4931-47E6-BA6A-407CBD079E47}" type="slidenum">
              <a:rPr dirty="0"/>
              <a:pPr marL="115570">
                <a:lnSpc>
                  <a:spcPts val="1240"/>
                </a:lnSpc>
              </a:pPr>
              <a:t>‹Nº›</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918728" y="6336268"/>
            <a:ext cx="1186672" cy="369332"/>
          </a:xfrm>
          <a:prstGeom prst="rect">
            <a:avLst/>
          </a:prstGeom>
          <a:solidFill>
            <a:schemeClr val="bg1"/>
          </a:solidFill>
        </p:spPr>
        <p:txBody>
          <a:bodyPr wrap="none" rtlCol="0">
            <a:spAutoFit/>
          </a:bodyPr>
          <a:lstStyle/>
          <a:p>
            <a:r>
              <a:rPr lang="es-MX" b="1" dirty="0">
                <a:solidFill>
                  <a:schemeClr val="bg1"/>
                </a:solidFill>
              </a:rPr>
              <a:t>ANEXO I-A</a:t>
            </a:r>
          </a:p>
        </p:txBody>
      </p:sp>
      <p:sp>
        <p:nvSpPr>
          <p:cNvPr id="6" name="Marcador de número de diapositiva 5"/>
          <p:cNvSpPr>
            <a:spLocks noGrp="1"/>
          </p:cNvSpPr>
          <p:nvPr>
            <p:ph type="sldNum" sz="quarter" idx="12"/>
          </p:nvPr>
        </p:nvSpPr>
        <p:spPr>
          <a:xfrm>
            <a:off x="7459615" y="6464985"/>
            <a:ext cx="1186672" cy="164415"/>
          </a:xfrm>
        </p:spPr>
        <p:txBody>
          <a:bodyPr/>
          <a:lstStyle/>
          <a:p>
            <a:r>
              <a:rPr lang="es-ES" dirty="0"/>
              <a:t>Página </a:t>
            </a:r>
            <a:fld id="{EAFB15A5-95DD-0341-96EA-F63A7D000282}" type="slidenum">
              <a:rPr lang="es-ES" smtClean="0"/>
              <a:pPr/>
              <a:t>1</a:t>
            </a:fld>
            <a:r>
              <a:rPr lang="es-ES" dirty="0"/>
              <a:t> de 11</a:t>
            </a:r>
          </a:p>
        </p:txBody>
      </p:sp>
      <p:sp>
        <p:nvSpPr>
          <p:cNvPr id="5" name="Subtítulo 2">
            <a:extLst>
              <a:ext uri="{FF2B5EF4-FFF2-40B4-BE49-F238E27FC236}">
                <a16:creationId xmlns:a16="http://schemas.microsoft.com/office/drawing/2014/main" id="{A4BE916D-5280-A78C-C8A0-AA4E14083EB0}"/>
              </a:ext>
            </a:extLst>
          </p:cNvPr>
          <p:cNvSpPr>
            <a:spLocks noGrp="1"/>
          </p:cNvSpPr>
          <p:nvPr>
            <p:ph type="subTitle" idx="1"/>
          </p:nvPr>
        </p:nvSpPr>
        <p:spPr>
          <a:xfrm>
            <a:off x="2562428" y="1447800"/>
            <a:ext cx="4019144" cy="492443"/>
          </a:xfrm>
        </p:spPr>
        <p:txBody>
          <a:bodyPr wrap="square" lIns="0" tIns="0" rIns="0" bIns="0">
            <a:spAutoFit/>
          </a:bodyPr>
          <a:lstStyle/>
          <a:p>
            <a:r>
              <a:rPr lang="es-MX" sz="3200" b="1" dirty="0">
                <a:solidFill>
                  <a:srgbClr val="002060"/>
                </a:solidFill>
              </a:rPr>
              <a:t>ANEXO L - LOGOTIPOS </a:t>
            </a:r>
          </a:p>
        </p:txBody>
      </p:sp>
      <p:graphicFrame>
        <p:nvGraphicFramePr>
          <p:cNvPr id="2" name="Tabla 1">
            <a:extLst>
              <a:ext uri="{FF2B5EF4-FFF2-40B4-BE49-F238E27FC236}">
                <a16:creationId xmlns:a16="http://schemas.microsoft.com/office/drawing/2014/main" id="{7A7C0D70-1B85-79AF-931D-F7F90F2983BB}"/>
              </a:ext>
            </a:extLst>
          </p:cNvPr>
          <p:cNvGraphicFramePr>
            <a:graphicFrameLocks noGrp="1"/>
          </p:cNvGraphicFramePr>
          <p:nvPr>
            <p:extLst>
              <p:ext uri="{D42A27DB-BD31-4B8C-83A1-F6EECF244321}">
                <p14:modId xmlns:p14="http://schemas.microsoft.com/office/powerpoint/2010/main" val="2655905487"/>
              </p:ext>
            </p:extLst>
          </p:nvPr>
        </p:nvGraphicFramePr>
        <p:xfrm>
          <a:off x="1219200" y="4559853"/>
          <a:ext cx="6934200" cy="1303020"/>
        </p:xfrm>
        <a:graphic>
          <a:graphicData uri="http://schemas.openxmlformats.org/drawingml/2006/table">
            <a:tbl>
              <a:tblPr firstRow="1" bandRow="1">
                <a:tableStyleId>{BC89EF96-8CEA-46FF-86C4-4CE0E7609802}</a:tableStyleId>
              </a:tblPr>
              <a:tblGrid>
                <a:gridCol w="1524002">
                  <a:extLst>
                    <a:ext uri="{9D8B030D-6E8A-4147-A177-3AD203B41FA5}">
                      <a16:colId xmlns:a16="http://schemas.microsoft.com/office/drawing/2014/main" val="2489137572"/>
                    </a:ext>
                  </a:extLst>
                </a:gridCol>
                <a:gridCol w="1371600">
                  <a:extLst>
                    <a:ext uri="{9D8B030D-6E8A-4147-A177-3AD203B41FA5}">
                      <a16:colId xmlns:a16="http://schemas.microsoft.com/office/drawing/2014/main" val="2083438533"/>
                    </a:ext>
                  </a:extLst>
                </a:gridCol>
                <a:gridCol w="4038598">
                  <a:extLst>
                    <a:ext uri="{9D8B030D-6E8A-4147-A177-3AD203B41FA5}">
                      <a16:colId xmlns:a16="http://schemas.microsoft.com/office/drawing/2014/main" val="4017313395"/>
                    </a:ext>
                  </a:extLst>
                </a:gridCol>
              </a:tblGrid>
              <a:tr h="370840">
                <a:tc>
                  <a:txBody>
                    <a:bodyPr/>
                    <a:lstStyle/>
                    <a:p>
                      <a:pPr algn="ctr"/>
                      <a:endParaRPr lang="es-MX" sz="1050" u="none" spc="-10" baseline="0" noProof="0" dirty="0">
                        <a:solidFill>
                          <a:schemeClr val="tx1"/>
                        </a:solidFill>
                      </a:endParaRPr>
                    </a:p>
                    <a:p>
                      <a:pPr algn="ctr"/>
                      <a:r>
                        <a:rPr lang="es-MX" sz="1050" u="none" spc="-10" baseline="0" noProof="0" dirty="0">
                          <a:solidFill>
                            <a:schemeClr val="tx1"/>
                          </a:solidFill>
                        </a:rPr>
                        <a:t>Cantidad</a:t>
                      </a:r>
                    </a:p>
                    <a:p>
                      <a:pPr algn="ctr"/>
                      <a:endParaRPr lang="es-MX" sz="1050" u="none" spc="-10" baseline="0" noProof="0" dirty="0">
                        <a:solidFill>
                          <a:schemeClr val="tx1"/>
                        </a:solidFill>
                        <a:latin typeface="+mn-lt"/>
                        <a:ea typeface="+mn-ea"/>
                        <a:cs typeface="Calibri"/>
                      </a:endParaRPr>
                    </a:p>
                  </a:txBody>
                  <a:tcPr/>
                </a:tc>
                <a:tc>
                  <a:txBody>
                    <a:bodyPr/>
                    <a:lstStyle/>
                    <a:p>
                      <a:pPr algn="ctr"/>
                      <a:endParaRPr lang="es-MX" sz="1050" u="none" spc="-10" baseline="0" noProof="0" dirty="0">
                        <a:solidFill>
                          <a:schemeClr val="tx1"/>
                        </a:solidFill>
                      </a:endParaRPr>
                    </a:p>
                    <a:p>
                      <a:pPr algn="ctr"/>
                      <a:r>
                        <a:rPr lang="es-MX" sz="1050" u="none" spc="-10" baseline="0" noProof="0" dirty="0">
                          <a:solidFill>
                            <a:schemeClr val="tx1"/>
                          </a:solidFill>
                        </a:rPr>
                        <a:t>Unidad de medida</a:t>
                      </a:r>
                      <a:endParaRPr lang="es-MX" sz="1050" u="none" spc="-10" baseline="0" noProof="0" dirty="0">
                        <a:solidFill>
                          <a:schemeClr val="tx1"/>
                        </a:solidFill>
                        <a:latin typeface="+mn-lt"/>
                        <a:ea typeface="+mn-ea"/>
                        <a:cs typeface="Calibri"/>
                      </a:endParaRPr>
                    </a:p>
                  </a:txBody>
                  <a:tcPr/>
                </a:tc>
                <a:tc>
                  <a:txBody>
                    <a:bodyPr/>
                    <a:lstStyle/>
                    <a:p>
                      <a:pPr algn="ctr"/>
                      <a:endParaRPr lang="es-MX" sz="1050" u="none" spc="-10" baseline="0" noProof="0" dirty="0">
                        <a:solidFill>
                          <a:schemeClr val="tx1"/>
                        </a:solidFill>
                      </a:endParaRPr>
                    </a:p>
                    <a:p>
                      <a:pPr algn="ctr"/>
                      <a:r>
                        <a:rPr lang="es-MX" sz="1050" u="none" spc="-10" baseline="0" noProof="0" dirty="0">
                          <a:solidFill>
                            <a:schemeClr val="tx1"/>
                          </a:solidFill>
                        </a:rPr>
                        <a:t>Descripción General</a:t>
                      </a:r>
                      <a:endParaRPr lang="es-MX" sz="1050" u="none" spc="-10" baseline="0" noProof="0" dirty="0">
                        <a:solidFill>
                          <a:schemeClr val="tx1"/>
                        </a:solidFill>
                        <a:latin typeface="+mn-lt"/>
                        <a:ea typeface="+mn-ea"/>
                        <a:cs typeface="Calibri"/>
                      </a:endParaRPr>
                    </a:p>
                  </a:txBody>
                  <a:tcPr/>
                </a:tc>
                <a:extLst>
                  <a:ext uri="{0D108BD9-81ED-4DB2-BD59-A6C34878D82A}">
                    <a16:rowId xmlns:a16="http://schemas.microsoft.com/office/drawing/2014/main" val="1403029386"/>
                  </a:ext>
                </a:extLst>
              </a:tr>
              <a:tr h="370840">
                <a:tc>
                  <a:txBody>
                    <a:bodyPr/>
                    <a:lstStyle/>
                    <a:p>
                      <a:pPr algn="ctr"/>
                      <a:endParaRPr lang="es-MX" sz="1050" u="none" spc="-10" baseline="0" noProof="0" dirty="0">
                        <a:solidFill>
                          <a:schemeClr val="tx1"/>
                        </a:solidFill>
                      </a:endParaRPr>
                    </a:p>
                    <a:p>
                      <a:pPr algn="ctr"/>
                      <a:r>
                        <a:rPr lang="es-MX" sz="1050" b="1" u="none" spc="-10" baseline="0" noProof="0" dirty="0">
                          <a:solidFill>
                            <a:schemeClr val="tx1"/>
                          </a:solidFill>
                        </a:rPr>
                        <a:t>282,092</a:t>
                      </a:r>
                      <a:endParaRPr lang="es-MX" sz="1050" b="1" u="none" spc="-10" baseline="0" noProof="0" dirty="0">
                        <a:solidFill>
                          <a:schemeClr val="tx1"/>
                        </a:solidFill>
                        <a:latin typeface="+mn-lt"/>
                        <a:ea typeface="+mn-ea"/>
                        <a:cs typeface="Calibri"/>
                      </a:endParaRPr>
                    </a:p>
                  </a:txBody>
                  <a:tcPr/>
                </a:tc>
                <a:tc>
                  <a:txBody>
                    <a:bodyPr/>
                    <a:lstStyle/>
                    <a:p>
                      <a:pPr algn="ctr"/>
                      <a:endParaRPr lang="es-MX" sz="1050" u="none" spc="-10" baseline="0" noProof="0" dirty="0">
                        <a:solidFill>
                          <a:schemeClr val="tx1"/>
                        </a:solidFill>
                      </a:endParaRPr>
                    </a:p>
                    <a:p>
                      <a:pPr algn="ctr"/>
                      <a:r>
                        <a:rPr lang="es-MX" sz="1050" u="none" spc="-10" baseline="0" noProof="0" dirty="0">
                          <a:solidFill>
                            <a:schemeClr val="tx1"/>
                          </a:solidFill>
                        </a:rPr>
                        <a:t>Paquete</a:t>
                      </a:r>
                      <a:endParaRPr lang="es-MX" sz="1050" u="none" spc="-10" baseline="0" noProof="0" dirty="0">
                        <a:solidFill>
                          <a:schemeClr val="tx1"/>
                        </a:solidFill>
                        <a:latin typeface="+mn-lt"/>
                        <a:ea typeface="+mn-ea"/>
                        <a:cs typeface="Calibri"/>
                      </a:endParaRPr>
                    </a:p>
                  </a:txBody>
                  <a:tcPr/>
                </a:tc>
                <a:tc>
                  <a:txBody>
                    <a:bodyPr/>
                    <a:lstStyle/>
                    <a:p>
                      <a:pPr algn="ctr"/>
                      <a:endParaRPr lang="es-MX" sz="1050" u="none" spc="-10" baseline="0" noProof="0" dirty="0">
                        <a:solidFill>
                          <a:schemeClr val="tx1"/>
                        </a:solidFill>
                      </a:endParaRPr>
                    </a:p>
                    <a:p>
                      <a:pPr algn="ctr"/>
                      <a:r>
                        <a:rPr lang="es-MX" sz="1050" u="none" spc="-10" baseline="0" noProof="0" dirty="0">
                          <a:solidFill>
                            <a:schemeClr val="tx1"/>
                          </a:solidFill>
                        </a:rPr>
                        <a:t>Conjunto deportivo escolar integrado por: chamarra, pantalón, short, playera, calcetas, gorra</a:t>
                      </a:r>
                    </a:p>
                    <a:p>
                      <a:pPr algn="ctr"/>
                      <a:endParaRPr lang="es-MX" sz="1050" u="none" spc="-10" baseline="0" noProof="0" dirty="0">
                        <a:solidFill>
                          <a:schemeClr val="tx1"/>
                        </a:solidFill>
                        <a:latin typeface="+mn-lt"/>
                        <a:ea typeface="+mn-ea"/>
                        <a:cs typeface="Calibri"/>
                      </a:endParaRPr>
                    </a:p>
                  </a:txBody>
                  <a:tcPr/>
                </a:tc>
                <a:extLst>
                  <a:ext uri="{0D108BD9-81ED-4DB2-BD59-A6C34878D82A}">
                    <a16:rowId xmlns:a16="http://schemas.microsoft.com/office/drawing/2014/main" val="3201246736"/>
                  </a:ext>
                </a:extLst>
              </a:tr>
            </a:tbl>
          </a:graphicData>
        </a:graphic>
      </p:graphicFrame>
      <p:sp>
        <p:nvSpPr>
          <p:cNvPr id="3" name="CuadroTexto 2">
            <a:extLst>
              <a:ext uri="{FF2B5EF4-FFF2-40B4-BE49-F238E27FC236}">
                <a16:creationId xmlns:a16="http://schemas.microsoft.com/office/drawing/2014/main" id="{0A321714-2C7B-0891-7DAD-E96159CCA51C}"/>
              </a:ext>
            </a:extLst>
          </p:cNvPr>
          <p:cNvSpPr txBox="1"/>
          <p:nvPr/>
        </p:nvSpPr>
        <p:spPr>
          <a:xfrm>
            <a:off x="1219200" y="2649883"/>
            <a:ext cx="6934200" cy="1200329"/>
          </a:xfrm>
          <a:prstGeom prst="rect">
            <a:avLst/>
          </a:prstGeom>
          <a:noFill/>
        </p:spPr>
        <p:txBody>
          <a:bodyPr wrap="square" rtlCol="0">
            <a:spAutoFit/>
          </a:bodyPr>
          <a:lstStyle/>
          <a:p>
            <a:pPr algn="ctr"/>
            <a:r>
              <a:rPr lang="es-MX" sz="1800" b="1" noProof="0" dirty="0"/>
              <a:t>ADQUISICIÓN DE UNIFORMES DEPORTIVOS PARA EL “PROGRAMA DE UNIFORMES ESCOLARES DEL ESTADO DE GUANAJUATO” CORRESPONDIENTE AL CICLO ESCOLAR 2026-2027</a:t>
            </a:r>
            <a:endParaRPr lang="es-MX" noProof="0" dirty="0"/>
          </a:p>
        </p:txBody>
      </p:sp>
      <p:sp>
        <p:nvSpPr>
          <p:cNvPr id="7" name="CuadroTexto 6">
            <a:extLst>
              <a:ext uri="{FF2B5EF4-FFF2-40B4-BE49-F238E27FC236}">
                <a16:creationId xmlns:a16="http://schemas.microsoft.com/office/drawing/2014/main" id="{4D495E6A-1389-CBCD-F668-EAF8B5D508D6}"/>
              </a:ext>
            </a:extLst>
          </p:cNvPr>
          <p:cNvSpPr txBox="1"/>
          <p:nvPr/>
        </p:nvSpPr>
        <p:spPr>
          <a:xfrm>
            <a:off x="1524000" y="381000"/>
            <a:ext cx="6477000" cy="830997"/>
          </a:xfrm>
          <a:prstGeom prst="rect">
            <a:avLst/>
          </a:prstGeom>
          <a:noFill/>
        </p:spPr>
        <p:txBody>
          <a:bodyPr wrap="square" rtlCol="0">
            <a:spAutoFit/>
          </a:bodyPr>
          <a:lstStyle/>
          <a:p>
            <a:pPr algn="ctr"/>
            <a:r>
              <a:rPr lang="es-ES" sz="1200" b="1" dirty="0"/>
              <a:t>LICITACIÓN PÚBLICA NACIONAL PRESENCIAL NO. 40051001-034-26 (CAGEG-034/2026) ADQUISICIÓN DE UNIFORMES DEPORTIVOS PARA EL “PROGRAMA DE UNIFORMES ESCOLARES DEL ESTADO DE GUANAJUATO” CORRESPONDIENTE AL CICLO ESCOLAR 2026-2027</a:t>
            </a:r>
            <a:endParaRPr lang="es-MX" sz="1200" dirty="0"/>
          </a:p>
        </p:txBody>
      </p:sp>
    </p:spTree>
    <p:extLst>
      <p:ext uri="{BB962C8B-B14F-4D97-AF65-F5344CB8AC3E}">
        <p14:creationId xmlns:p14="http://schemas.microsoft.com/office/powerpoint/2010/main" val="1300391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D1D61BF4-834A-77E9-9FAC-1519BB54AFBD}"/>
              </a:ext>
            </a:extLst>
          </p:cNvPr>
          <p:cNvSpPr txBox="1">
            <a:spLocks noGrp="1"/>
          </p:cNvSpPr>
          <p:nvPr>
            <p:ph idx="1"/>
          </p:nvPr>
        </p:nvSpPr>
        <p:spPr>
          <a:xfrm>
            <a:off x="457200" y="5597719"/>
            <a:ext cx="8229600" cy="966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219075" indent="0" algn="just">
              <a:lnSpc>
                <a:spcPts val="1639"/>
              </a:lnSpc>
              <a:spcBef>
                <a:spcPts val="45"/>
              </a:spcBef>
              <a:buNone/>
              <a:tabLst>
                <a:tab pos="278765" algn="l"/>
              </a:tabLst>
            </a:pPr>
            <a:r>
              <a:rPr lang="es-MX" sz="1400" b="1" dirty="0">
                <a:solidFill>
                  <a:srgbClr val="0D0D0D"/>
                </a:solidFill>
                <a:latin typeface="Calibri"/>
                <a:cs typeface="Calibri"/>
              </a:rPr>
              <a:t>Detalles Imagen:</a:t>
            </a:r>
          </a:p>
          <a:p>
            <a:pPr marL="0" lvl="0" indent="0" algn="just">
              <a:spcAft>
                <a:spcPts val="0"/>
              </a:spcAft>
              <a:buNone/>
            </a:pPr>
            <a:r>
              <a:rPr lang="es-MX" sz="1400" spc="-10" dirty="0">
                <a:solidFill>
                  <a:schemeClr val="tx1">
                    <a:tint val="75000"/>
                  </a:schemeClr>
                </a:solidFill>
                <a:latin typeface="Calibri"/>
                <a:cs typeface="Calibri"/>
              </a:rPr>
              <a:t>Consta de: Impresión a dos caras, colores 4x4, papel couche brillo 250g, tamaño ancho 50 mm por 130 mm alto, acabados impresión, UV brillante plasta 1 cara, suaje, refile.</a:t>
            </a:r>
          </a:p>
          <a:p>
            <a:pPr marL="0" lvl="0" indent="0" algn="just">
              <a:spcAft>
                <a:spcPts val="0"/>
              </a:spcAft>
              <a:buNone/>
            </a:pPr>
            <a:endParaRPr lang="es-MX" sz="1700" spc="-10" dirty="0">
              <a:solidFill>
                <a:schemeClr val="tx1">
                  <a:tint val="75000"/>
                </a:schemeClr>
              </a:solidFill>
              <a:latin typeface="Calibri"/>
              <a:cs typeface="Calibri"/>
            </a:endParaRPr>
          </a:p>
          <a:p>
            <a:endParaRPr lang="en-US" sz="800" dirty="0"/>
          </a:p>
        </p:txBody>
      </p:sp>
      <p:sp>
        <p:nvSpPr>
          <p:cNvPr id="2" name="Slide Number Placeholder 3">
            <a:extLst>
              <a:ext uri="{FF2B5EF4-FFF2-40B4-BE49-F238E27FC236}">
                <a16:creationId xmlns:a16="http://schemas.microsoft.com/office/drawing/2014/main" id="{3063DFEC-D875-540D-C217-D0AFFC5D4A71}"/>
              </a:ext>
            </a:extLst>
          </p:cNvPr>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1B0B0E-1AA5-44BD-AD73-D0FA6595D5FF}" type="slidenum">
              <a:rPr lang="en-US" smtClean="0"/>
              <a:pPr/>
              <a:t>10</a:t>
            </a:fld>
            <a:endParaRPr lang="es-ES" dirty="0"/>
          </a:p>
        </p:txBody>
      </p:sp>
      <p:sp>
        <p:nvSpPr>
          <p:cNvPr id="3" name="CuadroTexto 2">
            <a:extLst>
              <a:ext uri="{FF2B5EF4-FFF2-40B4-BE49-F238E27FC236}">
                <a16:creationId xmlns:a16="http://schemas.microsoft.com/office/drawing/2014/main" id="{9820E641-BF9B-C957-E1A8-F073E207264D}"/>
              </a:ext>
            </a:extLst>
          </p:cNvPr>
          <p:cNvSpPr txBox="1"/>
          <p:nvPr/>
        </p:nvSpPr>
        <p:spPr>
          <a:xfrm>
            <a:off x="152400" y="381000"/>
            <a:ext cx="32004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HANG TAG - FOLLETO</a:t>
            </a:r>
          </a:p>
        </p:txBody>
      </p:sp>
      <p:pic>
        <p:nvPicPr>
          <p:cNvPr id="9" name="Imagen 8">
            <a:extLst>
              <a:ext uri="{FF2B5EF4-FFF2-40B4-BE49-F238E27FC236}">
                <a16:creationId xmlns:a16="http://schemas.microsoft.com/office/drawing/2014/main" id="{F7496356-E462-6F8F-137B-BA7450FE25BD}"/>
              </a:ext>
            </a:extLst>
          </p:cNvPr>
          <p:cNvPicPr>
            <a:picLocks noChangeAspect="1"/>
          </p:cNvPicPr>
          <p:nvPr/>
        </p:nvPicPr>
        <p:blipFill>
          <a:blip r:embed="rId2"/>
          <a:stretch>
            <a:fillRect/>
          </a:stretch>
        </p:blipFill>
        <p:spPr>
          <a:xfrm>
            <a:off x="990600" y="998383"/>
            <a:ext cx="3986478" cy="4351285"/>
          </a:xfrm>
          <a:prstGeom prst="rect">
            <a:avLst/>
          </a:prstGeom>
        </p:spPr>
      </p:pic>
      <p:pic>
        <p:nvPicPr>
          <p:cNvPr id="12" name="Imagen 11">
            <a:extLst>
              <a:ext uri="{FF2B5EF4-FFF2-40B4-BE49-F238E27FC236}">
                <a16:creationId xmlns:a16="http://schemas.microsoft.com/office/drawing/2014/main" id="{E39D5333-FA1D-BE70-DEE0-BB3B07BC3B70}"/>
              </a:ext>
            </a:extLst>
          </p:cNvPr>
          <p:cNvPicPr>
            <a:picLocks noChangeAspect="1"/>
          </p:cNvPicPr>
          <p:nvPr/>
        </p:nvPicPr>
        <p:blipFill>
          <a:blip r:embed="rId3"/>
          <a:stretch>
            <a:fillRect/>
          </a:stretch>
        </p:blipFill>
        <p:spPr>
          <a:xfrm>
            <a:off x="5334000" y="2647186"/>
            <a:ext cx="2965710" cy="1563627"/>
          </a:xfrm>
          <a:prstGeom prst="rect">
            <a:avLst/>
          </a:prstGeom>
        </p:spPr>
      </p:pic>
    </p:spTree>
    <p:extLst>
      <p:ext uri="{BB962C8B-B14F-4D97-AF65-F5344CB8AC3E}">
        <p14:creationId xmlns:p14="http://schemas.microsoft.com/office/powerpoint/2010/main" val="746798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17C95-1EC1-2193-ED30-C19B05A4D0DE}"/>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BF890D62-082A-C347-2D7B-31E03CF38D35}"/>
              </a:ext>
            </a:extLst>
          </p:cNvPr>
          <p:cNvSpPr txBox="1"/>
          <p:nvPr/>
        </p:nvSpPr>
        <p:spPr>
          <a:xfrm>
            <a:off x="414934" y="237490"/>
            <a:ext cx="241300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CHAMARRA</a:t>
            </a:r>
            <a:endParaRPr sz="1800" dirty="0">
              <a:latin typeface="Calibri"/>
              <a:cs typeface="Calibri"/>
            </a:endParaRPr>
          </a:p>
        </p:txBody>
      </p:sp>
      <p:sp>
        <p:nvSpPr>
          <p:cNvPr id="15" name="object 15">
            <a:extLst>
              <a:ext uri="{FF2B5EF4-FFF2-40B4-BE49-F238E27FC236}">
                <a16:creationId xmlns:a16="http://schemas.microsoft.com/office/drawing/2014/main" id="{31DE2342-7048-755B-7934-D4FF951210F3}"/>
              </a:ext>
            </a:extLst>
          </p:cNvPr>
          <p:cNvSpPr txBox="1">
            <a:spLocks noGrp="1"/>
          </p:cNvSpPr>
          <p:nvPr>
            <p:ph type="sldNum" sz="quarter" idx="7"/>
          </p:nvPr>
        </p:nvSpPr>
        <p:spPr>
          <a:prstGeom prst="rect">
            <a:avLst/>
          </a:prstGeom>
        </p:spPr>
        <p:txBody>
          <a:bodyPr vert="horz" wrap="square" lIns="0" tIns="0" rIns="0" bIns="0" rtlCol="0">
            <a:spAutoFit/>
          </a:bodyPr>
          <a:lstStyle/>
          <a:p>
            <a:pPr marL="115570">
              <a:lnSpc>
                <a:spcPts val="1240"/>
              </a:lnSpc>
            </a:pPr>
            <a:fld id="{81D60167-4931-47E6-BA6A-407CBD079E47}" type="slidenum">
              <a:rPr dirty="0"/>
              <a:pPr marL="115570">
                <a:lnSpc>
                  <a:spcPts val="1240"/>
                </a:lnSpc>
              </a:pPr>
              <a:t>2</a:t>
            </a:fld>
            <a:endParaRPr dirty="0"/>
          </a:p>
        </p:txBody>
      </p:sp>
      <p:pic>
        <p:nvPicPr>
          <p:cNvPr id="6" name="Picture 5">
            <a:extLst>
              <a:ext uri="{FF2B5EF4-FFF2-40B4-BE49-F238E27FC236}">
                <a16:creationId xmlns:a16="http://schemas.microsoft.com/office/drawing/2014/main" id="{076BD9B2-22FC-4443-3CC9-3A66C90AB488}"/>
              </a:ext>
            </a:extLst>
          </p:cNvPr>
          <p:cNvPicPr>
            <a:picLocks noChangeAspect="1"/>
          </p:cNvPicPr>
          <p:nvPr/>
        </p:nvPicPr>
        <p:blipFill rotWithShape="1">
          <a:blip r:embed="rId2" cstate="print"/>
          <a:srcRect l="960" t="3090"/>
          <a:stretch/>
        </p:blipFill>
        <p:spPr>
          <a:xfrm>
            <a:off x="409653" y="1578918"/>
            <a:ext cx="4568768" cy="2819400"/>
          </a:xfrm>
          <a:prstGeom prst="rect">
            <a:avLst/>
          </a:prstGeom>
        </p:spPr>
      </p:pic>
      <p:pic>
        <p:nvPicPr>
          <p:cNvPr id="2050" name="Picture 2" descr="Nuevo Logo Gobierno de la Gente Transparente – IECA Virtual">
            <a:extLst>
              <a:ext uri="{FF2B5EF4-FFF2-40B4-BE49-F238E27FC236}">
                <a16:creationId xmlns:a16="http://schemas.microsoft.com/office/drawing/2014/main" id="{382FD7C0-4248-B8EF-0CBE-F64DC90A5C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331" y="1676400"/>
            <a:ext cx="3078768" cy="2624436"/>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F7CA6885-C21E-844E-D94D-4C773CD62790}"/>
              </a:ext>
            </a:extLst>
          </p:cNvPr>
          <p:cNvSpPr txBox="1"/>
          <p:nvPr/>
        </p:nvSpPr>
        <p:spPr>
          <a:xfrm>
            <a:off x="152399" y="4800600"/>
            <a:ext cx="8839201" cy="1589089"/>
          </a:xfrm>
          <a:prstGeom prst="rect">
            <a:avLst/>
          </a:prstGeom>
          <a:noFill/>
        </p:spPr>
        <p:txBody>
          <a:bodyPr wrap="square">
            <a:spAutoFit/>
          </a:bodyPr>
          <a:lstStyle/>
          <a:p>
            <a:pPr marL="50166" marR="41910" algn="just" rtl="0">
              <a:lnSpc>
                <a:spcPct val="117200"/>
              </a:lnSpc>
              <a:spcBef>
                <a:spcPts val="5"/>
              </a:spcBef>
              <a:tabLst>
                <a:tab pos="278765" algn="l"/>
              </a:tabLst>
              <a:defRPr/>
            </a:pPr>
            <a:r>
              <a:rPr lang="es-MX" sz="1400" spc="-10" dirty="0">
                <a:solidFill>
                  <a:schemeClr val="tx1"/>
                </a:solidFill>
                <a:latin typeface="+mn-lt"/>
                <a:cs typeface="Calibri"/>
              </a:rPr>
              <a:t>En el delantero de lado izquierdo, a la altura del pecho a 12cm (+/- 3 cm) x 6.5 cm (+/- 2 cm), de acuerdo al plano cartesiano , tomando como referencia la intersección del cuello con el  talle delantero y el inicio de la leyenda “GUANAJUATO“. Aplicativo de 6 cm (+/- 0.5 cm) de alto por 7 cm (+/- 0.5 cm) de ancho, medida integral de escudo y leyendas. La parte superior del aplicativo  deberá ser el Escudo del gobierno del Estado de Guanajuato. Debajo del escudo se encuentra la leyenda “GUANAJUATO” y debajo de esta la leyenda “GOBIERNO DE LA GENTE”. Aplicativo en color blanco. Se aplica a la prenda mediante transferencia de calor.</a:t>
            </a:r>
            <a:endParaRPr lang="es-MX" sz="1400" u="none" dirty="0">
              <a:solidFill>
                <a:schemeClr val="tx1"/>
              </a:solidFill>
              <a:latin typeface="+mn-lt"/>
              <a:cs typeface="Calibri"/>
            </a:endParaRPr>
          </a:p>
        </p:txBody>
      </p:sp>
      <p:sp>
        <p:nvSpPr>
          <p:cNvPr id="2" name="CuadroTexto 1">
            <a:extLst>
              <a:ext uri="{FF2B5EF4-FFF2-40B4-BE49-F238E27FC236}">
                <a16:creationId xmlns:a16="http://schemas.microsoft.com/office/drawing/2014/main" id="{F6936BEA-3ECA-02C5-D55D-F77F56917960}"/>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CHAMARRA DEPORTIVA</a:t>
            </a:r>
          </a:p>
        </p:txBody>
      </p:sp>
    </p:spTree>
    <p:extLst>
      <p:ext uri="{BB962C8B-B14F-4D97-AF65-F5344CB8AC3E}">
        <p14:creationId xmlns:p14="http://schemas.microsoft.com/office/powerpoint/2010/main" val="1229035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414934" y="237490"/>
            <a:ext cx="2413000"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Calibri"/>
                <a:cs typeface="Calibri"/>
              </a:rPr>
              <a:t>Y</a:t>
            </a:r>
            <a:r>
              <a:rPr sz="1800" b="1" spc="10" dirty="0">
                <a:solidFill>
                  <a:srgbClr val="FFFFFF"/>
                </a:solidFill>
                <a:latin typeface="Calibri"/>
                <a:cs typeface="Calibri"/>
              </a:rPr>
              <a:t> </a:t>
            </a:r>
            <a:r>
              <a:rPr sz="1800" b="1" spc="-30" dirty="0">
                <a:solidFill>
                  <a:srgbClr val="FFFFFF"/>
                </a:solidFill>
                <a:latin typeface="Calibri"/>
                <a:cs typeface="Calibri"/>
              </a:rPr>
              <a:t>PANTALÓN</a:t>
            </a:r>
            <a:endParaRPr sz="1800" dirty="0">
              <a:latin typeface="Calibri"/>
              <a:cs typeface="Calibri"/>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115570">
              <a:lnSpc>
                <a:spcPts val="1240"/>
              </a:lnSpc>
            </a:pPr>
            <a:fld id="{81D60167-4931-47E6-BA6A-407CBD079E47}" type="slidenum">
              <a:rPr dirty="0"/>
              <a:pPr marL="115570">
                <a:lnSpc>
                  <a:spcPts val="1240"/>
                </a:lnSpc>
              </a:pPr>
              <a:t>3</a:t>
            </a:fld>
            <a:endParaRPr dirty="0"/>
          </a:p>
        </p:txBody>
      </p:sp>
      <p:pic>
        <p:nvPicPr>
          <p:cNvPr id="7" name="Picture 6"/>
          <p:cNvPicPr>
            <a:picLocks noChangeAspect="1"/>
          </p:cNvPicPr>
          <p:nvPr/>
        </p:nvPicPr>
        <p:blipFill rotWithShape="1">
          <a:blip r:embed="rId2" cstate="print"/>
          <a:srcRect l="6450" r="6471"/>
          <a:stretch/>
        </p:blipFill>
        <p:spPr>
          <a:xfrm>
            <a:off x="457199" y="1268397"/>
            <a:ext cx="4114801" cy="2947145"/>
          </a:xfrm>
          <a:prstGeom prst="rect">
            <a:avLst/>
          </a:prstGeom>
        </p:spPr>
      </p:pic>
      <p:pic>
        <p:nvPicPr>
          <p:cNvPr id="10" name="Picture 2" descr="Nuevo Logo Gobierno de la Gente Transparente – IECA Virtual">
            <a:extLst>
              <a:ext uri="{FF2B5EF4-FFF2-40B4-BE49-F238E27FC236}">
                <a16:creationId xmlns:a16="http://schemas.microsoft.com/office/drawing/2014/main" id="{A60F4E9A-6BE1-06FB-7616-0BC16D351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268397"/>
            <a:ext cx="3078768" cy="2624436"/>
          </a:xfrm>
          <a:prstGeom prst="rect">
            <a:avLst/>
          </a:prstGeom>
          <a:noFill/>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D9D84A86-E63C-1F21-836C-6F4E46374FE4}"/>
              </a:ext>
            </a:extLst>
          </p:cNvPr>
          <p:cNvSpPr txBox="1"/>
          <p:nvPr/>
        </p:nvSpPr>
        <p:spPr>
          <a:xfrm>
            <a:off x="228600" y="4703237"/>
            <a:ext cx="8686800" cy="1528624"/>
          </a:xfrm>
          <a:prstGeom prst="rect">
            <a:avLst/>
          </a:prstGeom>
          <a:noFill/>
        </p:spPr>
        <p:txBody>
          <a:bodyPr wrap="square">
            <a:spAutoFit/>
          </a:bodyPr>
          <a:lstStyle/>
          <a:p>
            <a:pPr marL="50166" marR="219075" algn="just">
              <a:lnSpc>
                <a:spcPts val="1639"/>
              </a:lnSpc>
              <a:spcBef>
                <a:spcPts val="45"/>
              </a:spcBef>
              <a:tabLst>
                <a:tab pos="278765" algn="l"/>
              </a:tabLst>
            </a:pPr>
            <a:r>
              <a:rPr lang="es-MX" sz="1400" spc="-10" dirty="0">
                <a:solidFill>
                  <a:schemeClr val="tx1"/>
                </a:solidFill>
                <a:latin typeface="+mn-lt"/>
                <a:cs typeface="Calibri"/>
              </a:rPr>
              <a:t>De lado izquierdo del pantalón cuenta con aplicativo institucional del Gobierno del estado de Guanajuato. La parte más alta del escudo  esta alineada al final de la bolsa. El aplicativo se encuentra 5.5 cm (+/- 0.5 cm) partiendo de la costura del costado al termino a la última letra de la leyenda “GUANAJUATO“. Aplicativo de 6 cm (+/- 0.5 cm) de alto por 7 cm (+/- 0.5 cm) de ancho, medida integral de escudo y leyendas . La parte superior del aplicativo  deberá ser el Escudo del gobierno del Estado de Guanajuato. Debajo del escudo se encuentra la leyenda “GUANAJUATO” y debajo de esta la leyenda “GOBIERNO DE LA GENTE”. Aplicativo en color blanco. Se aplica a la prenda mediante transferencia de calor.</a:t>
            </a:r>
          </a:p>
        </p:txBody>
      </p:sp>
      <p:sp>
        <p:nvSpPr>
          <p:cNvPr id="2" name="CuadroTexto 1">
            <a:extLst>
              <a:ext uri="{FF2B5EF4-FFF2-40B4-BE49-F238E27FC236}">
                <a16:creationId xmlns:a16="http://schemas.microsoft.com/office/drawing/2014/main" id="{7EC6C933-A1F3-4720-F3DC-58AB7FDB10E1}"/>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PANTALÓN DEPORTIVO</a:t>
            </a:r>
          </a:p>
        </p:txBody>
      </p:sp>
    </p:spTree>
    <p:extLst>
      <p:ext uri="{BB962C8B-B14F-4D97-AF65-F5344CB8AC3E}">
        <p14:creationId xmlns:p14="http://schemas.microsoft.com/office/powerpoint/2010/main" val="3006849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spc="-25" dirty="0"/>
              <a:pPr marL="38100">
                <a:lnSpc>
                  <a:spcPts val="1240"/>
                </a:lnSpc>
              </a:pPr>
              <a:t>4</a:t>
            </a:fld>
            <a:endParaRPr spc="-25" dirty="0"/>
          </a:p>
        </p:txBody>
      </p:sp>
      <p:sp>
        <p:nvSpPr>
          <p:cNvPr id="10" name="CuadroTexto 9">
            <a:extLst>
              <a:ext uri="{FF2B5EF4-FFF2-40B4-BE49-F238E27FC236}">
                <a16:creationId xmlns:a16="http://schemas.microsoft.com/office/drawing/2014/main" id="{381C4505-B39A-7A36-47E2-1FA4582A90AF}"/>
              </a:ext>
            </a:extLst>
          </p:cNvPr>
          <p:cNvSpPr txBox="1"/>
          <p:nvPr/>
        </p:nvSpPr>
        <p:spPr>
          <a:xfrm>
            <a:off x="266698" y="5801380"/>
            <a:ext cx="8610600" cy="523220"/>
          </a:xfrm>
          <a:prstGeom prst="rect">
            <a:avLst/>
          </a:prstGeom>
          <a:noFill/>
        </p:spPr>
        <p:txBody>
          <a:bodyPr wrap="square">
            <a:spAutoFit/>
          </a:bodyPr>
          <a:lstStyle/>
          <a:p>
            <a:pPr marL="50166">
              <a:lnSpc>
                <a:spcPct val="100000"/>
              </a:lnSpc>
              <a:spcBef>
                <a:spcPts val="204"/>
              </a:spcBef>
              <a:tabLst>
                <a:tab pos="277495" algn="l"/>
              </a:tabLst>
            </a:pPr>
            <a:r>
              <a:rPr lang="es-MX" sz="1400" dirty="0">
                <a:solidFill>
                  <a:schemeClr val="tx1"/>
                </a:solidFill>
                <a:latin typeface="+mn-lt"/>
                <a:cs typeface="Calibri"/>
              </a:rPr>
              <a:t>Cuenta</a:t>
            </a:r>
            <a:r>
              <a:rPr lang="es-MX" sz="1400" spc="-15" dirty="0">
                <a:solidFill>
                  <a:schemeClr val="tx1"/>
                </a:solidFill>
                <a:latin typeface="+mn-lt"/>
                <a:cs typeface="Calibri"/>
              </a:rPr>
              <a:t> </a:t>
            </a:r>
            <a:r>
              <a:rPr lang="es-MX" sz="1400" dirty="0">
                <a:solidFill>
                  <a:schemeClr val="tx1"/>
                </a:solidFill>
                <a:latin typeface="+mn-lt"/>
                <a:cs typeface="Calibri"/>
              </a:rPr>
              <a:t>con</a:t>
            </a:r>
            <a:r>
              <a:rPr lang="es-MX" sz="1400" spc="-30" dirty="0">
                <a:solidFill>
                  <a:schemeClr val="tx1"/>
                </a:solidFill>
                <a:latin typeface="+mn-lt"/>
                <a:cs typeface="Calibri"/>
              </a:rPr>
              <a:t> </a:t>
            </a:r>
            <a:r>
              <a:rPr lang="es-MX" sz="1400" dirty="0">
                <a:solidFill>
                  <a:schemeClr val="tx1"/>
                </a:solidFill>
                <a:latin typeface="+mn-lt"/>
                <a:cs typeface="Calibri"/>
              </a:rPr>
              <a:t>bordados, de</a:t>
            </a:r>
            <a:r>
              <a:rPr lang="es-MX" sz="1400" spc="0" baseline="0" dirty="0">
                <a:solidFill>
                  <a:schemeClr val="tx1"/>
                </a:solidFill>
                <a:latin typeface="+mn-lt"/>
                <a:cs typeface="Calibri"/>
              </a:rPr>
              <a:t> la</a:t>
            </a:r>
            <a:r>
              <a:rPr lang="es-MX" sz="1400" dirty="0">
                <a:solidFill>
                  <a:schemeClr val="tx1"/>
                </a:solidFill>
                <a:latin typeface="+mn-lt"/>
                <a:cs typeface="Calibri"/>
              </a:rPr>
              <a:t> leyenda de “GUANAJUATO”, </a:t>
            </a:r>
            <a:r>
              <a:rPr lang="es-MX" sz="1400" baseline="0" dirty="0">
                <a:solidFill>
                  <a:schemeClr val="tx1"/>
                </a:solidFill>
                <a:latin typeface="+mn-lt"/>
                <a:cs typeface="Calibri"/>
              </a:rPr>
              <a:t> y debajo de esta, leyenda “GOBIERNO DE LA GENTE</a:t>
            </a:r>
            <a:r>
              <a:rPr lang="es-MX" sz="1400" dirty="0">
                <a:solidFill>
                  <a:schemeClr val="tx1"/>
                </a:solidFill>
                <a:latin typeface="+mn-lt"/>
                <a:cs typeface="Calibri"/>
              </a:rPr>
              <a:t>”,</a:t>
            </a:r>
            <a:r>
              <a:rPr lang="es-MX" sz="1400" spc="-35" dirty="0">
                <a:solidFill>
                  <a:schemeClr val="tx1"/>
                </a:solidFill>
                <a:latin typeface="+mn-lt"/>
                <a:cs typeface="Calibri"/>
              </a:rPr>
              <a:t> </a:t>
            </a:r>
            <a:r>
              <a:rPr lang="es-MX" sz="1400" spc="0" dirty="0">
                <a:solidFill>
                  <a:schemeClr val="tx1"/>
                </a:solidFill>
                <a:latin typeface="+mn-lt"/>
                <a:cs typeface="Calibri"/>
              </a:rPr>
              <a:t>e</a:t>
            </a:r>
            <a:r>
              <a:rPr lang="es-MX" sz="1400" dirty="0">
                <a:solidFill>
                  <a:schemeClr val="tx1"/>
                </a:solidFill>
                <a:latin typeface="+mn-lt"/>
                <a:cs typeface="Calibri"/>
              </a:rPr>
              <a:t>n</a:t>
            </a:r>
            <a:r>
              <a:rPr lang="es-MX" sz="1400" spc="-20" dirty="0">
                <a:solidFill>
                  <a:schemeClr val="tx1"/>
                </a:solidFill>
                <a:latin typeface="+mn-lt"/>
                <a:cs typeface="Calibri"/>
              </a:rPr>
              <a:t> </a:t>
            </a:r>
            <a:r>
              <a:rPr lang="es-MX" sz="1400" dirty="0">
                <a:solidFill>
                  <a:schemeClr val="tx1"/>
                </a:solidFill>
                <a:latin typeface="+mn-lt"/>
                <a:cs typeface="Calibri"/>
              </a:rPr>
              <a:t>ambas</a:t>
            </a:r>
            <a:r>
              <a:rPr lang="es-MX" sz="1400" spc="-30" dirty="0">
                <a:solidFill>
                  <a:schemeClr val="tx1"/>
                </a:solidFill>
                <a:latin typeface="+mn-lt"/>
                <a:cs typeface="Calibri"/>
              </a:rPr>
              <a:t> </a:t>
            </a:r>
            <a:r>
              <a:rPr lang="es-MX" sz="1400" dirty="0">
                <a:solidFill>
                  <a:schemeClr val="tx1"/>
                </a:solidFill>
                <a:latin typeface="+mn-lt"/>
                <a:cs typeface="Calibri"/>
              </a:rPr>
              <a:t>caras</a:t>
            </a:r>
            <a:r>
              <a:rPr lang="es-MX" sz="1400" spc="-20" dirty="0">
                <a:solidFill>
                  <a:schemeClr val="tx1"/>
                </a:solidFill>
                <a:latin typeface="+mn-lt"/>
                <a:cs typeface="Calibri"/>
              </a:rPr>
              <a:t> </a:t>
            </a:r>
            <a:r>
              <a:rPr lang="es-MX" sz="1400" dirty="0">
                <a:solidFill>
                  <a:schemeClr val="tx1"/>
                </a:solidFill>
                <a:latin typeface="+mn-lt"/>
                <a:cs typeface="Calibri"/>
              </a:rPr>
              <a:t>de</a:t>
            </a:r>
            <a:r>
              <a:rPr lang="es-MX" sz="1400" spc="-10" dirty="0">
                <a:solidFill>
                  <a:schemeClr val="tx1"/>
                </a:solidFill>
                <a:latin typeface="+mn-lt"/>
                <a:cs typeface="Calibri"/>
              </a:rPr>
              <a:t> </a:t>
            </a:r>
            <a:r>
              <a:rPr lang="es-MX" sz="1400" dirty="0">
                <a:solidFill>
                  <a:schemeClr val="tx1"/>
                </a:solidFill>
                <a:latin typeface="+mn-lt"/>
                <a:cs typeface="Calibri"/>
              </a:rPr>
              <a:t>la</a:t>
            </a:r>
            <a:r>
              <a:rPr lang="es-MX" sz="1400" spc="-10" dirty="0">
                <a:solidFill>
                  <a:schemeClr val="tx1"/>
                </a:solidFill>
                <a:latin typeface="+mn-lt"/>
                <a:cs typeface="Calibri"/>
              </a:rPr>
              <a:t> calceta.</a:t>
            </a:r>
            <a:endParaRPr lang="es-MX" sz="1400" spc="0" dirty="0">
              <a:solidFill>
                <a:schemeClr val="tx1"/>
              </a:solidFill>
              <a:latin typeface="+mn-lt"/>
              <a:cs typeface="Calibri"/>
            </a:endParaRPr>
          </a:p>
        </p:txBody>
      </p:sp>
      <p:pic>
        <p:nvPicPr>
          <p:cNvPr id="2" name="Imagen 1">
            <a:extLst>
              <a:ext uri="{FF2B5EF4-FFF2-40B4-BE49-F238E27FC236}">
                <a16:creationId xmlns:a16="http://schemas.microsoft.com/office/drawing/2014/main" id="{60907EA7-13AC-B5BE-2772-0F9357905097}"/>
              </a:ext>
            </a:extLst>
          </p:cNvPr>
          <p:cNvPicPr>
            <a:picLocks noChangeAspect="1"/>
          </p:cNvPicPr>
          <p:nvPr/>
        </p:nvPicPr>
        <p:blipFill>
          <a:blip r:embed="rId2"/>
          <a:stretch>
            <a:fillRect/>
          </a:stretch>
        </p:blipFill>
        <p:spPr>
          <a:xfrm>
            <a:off x="4571998" y="895129"/>
            <a:ext cx="2904199" cy="4765866"/>
          </a:xfrm>
          <a:prstGeom prst="rect">
            <a:avLst/>
          </a:prstGeom>
        </p:spPr>
      </p:pic>
      <p:pic>
        <p:nvPicPr>
          <p:cNvPr id="3" name="Imagen 2" descr="Diagrama&#10;&#10;El contenido generado por IA puede ser incorrecto.">
            <a:extLst>
              <a:ext uri="{FF2B5EF4-FFF2-40B4-BE49-F238E27FC236}">
                <a16:creationId xmlns:a16="http://schemas.microsoft.com/office/drawing/2014/main" id="{86B43907-3609-4662-F48B-CE7EF4030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1790" y="895129"/>
            <a:ext cx="2905125" cy="4762500"/>
          </a:xfrm>
          <a:prstGeom prst="rect">
            <a:avLst/>
          </a:prstGeom>
        </p:spPr>
      </p:pic>
      <p:sp>
        <p:nvSpPr>
          <p:cNvPr id="4" name="CuadroTexto 3">
            <a:extLst>
              <a:ext uri="{FF2B5EF4-FFF2-40B4-BE49-F238E27FC236}">
                <a16:creationId xmlns:a16="http://schemas.microsoft.com/office/drawing/2014/main" id="{5353C187-FB6C-D358-C2A9-C66F99E36E38}"/>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CALCETAS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732840" y="1082751"/>
            <a:ext cx="2008505" cy="300355"/>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Calibri"/>
                <a:cs typeface="Calibri"/>
              </a:rPr>
              <a:t>PLAYERA</a:t>
            </a:r>
            <a:r>
              <a:rPr sz="1800" b="1" spc="-85" dirty="0">
                <a:solidFill>
                  <a:srgbClr val="FFFFFF"/>
                </a:solidFill>
                <a:latin typeface="Calibri"/>
                <a:cs typeface="Calibri"/>
              </a:rPr>
              <a:t> </a:t>
            </a:r>
            <a:r>
              <a:rPr sz="1800" b="1" spc="-10" dirty="0">
                <a:solidFill>
                  <a:srgbClr val="FFFFFF"/>
                </a:solidFill>
                <a:latin typeface="Calibri"/>
                <a:cs typeface="Calibri"/>
              </a:rPr>
              <a:t>DEPORTIVA</a:t>
            </a:r>
            <a:endParaRPr sz="1800">
              <a:latin typeface="Calibri"/>
              <a:cs typeface="Calibri"/>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spc="-25" dirty="0"/>
              <a:pPr marL="38100">
                <a:lnSpc>
                  <a:spcPts val="1240"/>
                </a:lnSpc>
              </a:pPr>
              <a:t>5</a:t>
            </a:fld>
            <a:endParaRPr spc="-25" dirty="0"/>
          </a:p>
        </p:txBody>
      </p:sp>
      <p:pic>
        <p:nvPicPr>
          <p:cNvPr id="9" name="Picture 8"/>
          <p:cNvPicPr>
            <a:picLocks noChangeAspect="1"/>
          </p:cNvPicPr>
          <p:nvPr/>
        </p:nvPicPr>
        <p:blipFill>
          <a:blip r:embed="rId2" cstate="print"/>
          <a:stretch>
            <a:fillRect/>
          </a:stretch>
        </p:blipFill>
        <p:spPr>
          <a:xfrm>
            <a:off x="228600" y="957586"/>
            <a:ext cx="5410200" cy="3537438"/>
          </a:xfrm>
          <a:prstGeom prst="rect">
            <a:avLst/>
          </a:prstGeom>
        </p:spPr>
      </p:pic>
      <p:pic>
        <p:nvPicPr>
          <p:cNvPr id="8" name="Picture 2" descr="Nuevo Logo Gobierno de la Gente Transparente – IECA Virtual">
            <a:extLst>
              <a:ext uri="{FF2B5EF4-FFF2-40B4-BE49-F238E27FC236}">
                <a16:creationId xmlns:a16="http://schemas.microsoft.com/office/drawing/2014/main" id="{009F4071-CD20-0D79-3B45-05D01D7C9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1278337"/>
            <a:ext cx="2965479" cy="2527865"/>
          </a:xfrm>
          <a:prstGeom prst="rect">
            <a:avLst/>
          </a:prstGeom>
          <a:noFill/>
          <a:extLst>
            <a:ext uri="{909E8E84-426E-40DD-AFC4-6F175D3DCCD1}">
              <a14:hiddenFill xmlns:a14="http://schemas.microsoft.com/office/drawing/2010/main">
                <a:solidFill>
                  <a:srgbClr val="FFFFFF"/>
                </a:solidFill>
              </a14:hiddenFill>
            </a:ext>
          </a:extLst>
        </p:spPr>
      </p:pic>
      <p:sp>
        <p:nvSpPr>
          <p:cNvPr id="11" name="CuadroTexto 10">
            <a:extLst>
              <a:ext uri="{FF2B5EF4-FFF2-40B4-BE49-F238E27FC236}">
                <a16:creationId xmlns:a16="http://schemas.microsoft.com/office/drawing/2014/main" id="{BF1A8FE6-CECC-1209-4DAA-C132034D757A}"/>
              </a:ext>
            </a:extLst>
          </p:cNvPr>
          <p:cNvSpPr txBox="1"/>
          <p:nvPr/>
        </p:nvSpPr>
        <p:spPr>
          <a:xfrm>
            <a:off x="114300" y="4620189"/>
            <a:ext cx="8915400" cy="2044149"/>
          </a:xfrm>
          <a:prstGeom prst="rect">
            <a:avLst/>
          </a:prstGeom>
          <a:noFill/>
        </p:spPr>
        <p:txBody>
          <a:bodyPr wrap="square">
            <a:spAutoFit/>
          </a:bodyPr>
          <a:lstStyle/>
          <a:p>
            <a:pPr marL="43815" algn="just">
              <a:spcBef>
                <a:spcPts val="130"/>
              </a:spcBef>
              <a:tabLst>
                <a:tab pos="269875" algn="l"/>
              </a:tabLst>
            </a:pPr>
            <a:r>
              <a:rPr lang="es-MX" sz="1400" spc="-10" dirty="0">
                <a:solidFill>
                  <a:schemeClr val="tx1"/>
                </a:solidFill>
                <a:latin typeface="+mn-lt"/>
                <a:cs typeface="Calibri"/>
              </a:rPr>
              <a:t>Etiqueta transfer en pecho derecho , desde la talla 2XS a la M se encuentra ubicado del centro del escote a 8.5 cm (+/-  2 cm) hacia abajo y 7 cm (+/- 2 cm) hacia lado derecho, medida tomada al termino de la última letra de la leyenda “GUANAJUATO“ y de acuerdo al plano cartesiano. Desde la talla L a la 2XL se encuentra ubicado del centro del escote a 14 cm (+/-  3 cm) hacia abajo y 7 cm (+/- 2 cm) hacia lado derecho, medida tomada al termino de la última letra de la leyenda “GUANAJUATO“ y de acuerdo al plano cartesiano. Aplicativo de 6 cm (+/- 0.5 cm) de alto por 7 cm (+/- 0.5 cm) de ancho, medida integral de escudo y leyendas . La parte superior del aplicativo  deberá ser el Escudo del gobierno del Estado de Guanajuato. Debajo del escudo se encuentra la leyenda “GUANAJUATO” en color azul marino y debajo de esta la leyenda “GOBIERNO DE LA GENTE” en color azul turquesa. Aplicado a la prenda con transferencia de calor.</a:t>
            </a:r>
          </a:p>
          <a:p>
            <a:pPr marL="43815" algn="just">
              <a:lnSpc>
                <a:spcPct val="100000"/>
              </a:lnSpc>
              <a:spcBef>
                <a:spcPts val="130"/>
              </a:spcBef>
              <a:tabLst>
                <a:tab pos="269875" algn="l"/>
              </a:tabLst>
            </a:pPr>
            <a:endParaRPr lang="es-MX" sz="1400" dirty="0">
              <a:solidFill>
                <a:schemeClr val="tx1"/>
              </a:solidFill>
              <a:latin typeface="+mn-lt"/>
              <a:cs typeface="Calibri"/>
            </a:endParaRPr>
          </a:p>
        </p:txBody>
      </p:sp>
      <p:sp>
        <p:nvSpPr>
          <p:cNvPr id="2" name="CuadroTexto 1">
            <a:extLst>
              <a:ext uri="{FF2B5EF4-FFF2-40B4-BE49-F238E27FC236}">
                <a16:creationId xmlns:a16="http://schemas.microsoft.com/office/drawing/2014/main" id="{D9F968B6-91C8-7F3E-B3C3-00EEE02AD89B}"/>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PLAYERA DEPORTIVA</a:t>
            </a:r>
          </a:p>
        </p:txBody>
      </p:sp>
    </p:spTree>
    <p:extLst>
      <p:ext uri="{BB962C8B-B14F-4D97-AF65-F5344CB8AC3E}">
        <p14:creationId xmlns:p14="http://schemas.microsoft.com/office/powerpoint/2010/main" val="2285471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3918728" y="6336268"/>
            <a:ext cx="1186672" cy="369332"/>
          </a:xfrm>
          <a:prstGeom prst="rect">
            <a:avLst/>
          </a:prstGeom>
          <a:solidFill>
            <a:schemeClr val="bg1"/>
          </a:solidFill>
        </p:spPr>
        <p:txBody>
          <a:bodyPr wrap="none" rtlCol="0">
            <a:spAutoFit/>
          </a:bodyPr>
          <a:lstStyle/>
          <a:p>
            <a:r>
              <a:rPr lang="es-MX" b="1" dirty="0">
                <a:solidFill>
                  <a:schemeClr val="bg1"/>
                </a:solidFill>
              </a:rPr>
              <a:t>ANEXO I-A</a:t>
            </a:r>
          </a:p>
        </p:txBody>
      </p:sp>
      <p:sp>
        <p:nvSpPr>
          <p:cNvPr id="4" name="Marcador de número de diapositiva 3"/>
          <p:cNvSpPr>
            <a:spLocks noGrp="1"/>
          </p:cNvSpPr>
          <p:nvPr>
            <p:ph type="sldNum" sz="quarter" idx="12"/>
          </p:nvPr>
        </p:nvSpPr>
        <p:spPr/>
        <p:txBody>
          <a:bodyPr/>
          <a:lstStyle/>
          <a:p>
            <a:fld id="{EAFB15A5-95DD-0341-96EA-F63A7D000282}" type="slidenum">
              <a:rPr lang="es-ES" smtClean="0"/>
              <a:pPr/>
              <a:t>6</a:t>
            </a:fld>
            <a:endParaRPr lang="es-ES" dirty="0"/>
          </a:p>
        </p:txBody>
      </p:sp>
      <p:pic>
        <p:nvPicPr>
          <p:cNvPr id="3" name="Picture 2"/>
          <p:cNvPicPr>
            <a:picLocks noChangeAspect="1"/>
          </p:cNvPicPr>
          <p:nvPr/>
        </p:nvPicPr>
        <p:blipFill>
          <a:blip r:embed="rId3" cstate="print"/>
          <a:stretch>
            <a:fillRect/>
          </a:stretch>
        </p:blipFill>
        <p:spPr>
          <a:xfrm>
            <a:off x="33196" y="1371600"/>
            <a:ext cx="5410200" cy="2562726"/>
          </a:xfrm>
          <a:prstGeom prst="rect">
            <a:avLst/>
          </a:prstGeom>
        </p:spPr>
      </p:pic>
      <p:pic>
        <p:nvPicPr>
          <p:cNvPr id="6" name="Picture 2" descr="Nuevo Logo Gobierno de la Gente Transparente – IECA Virtual">
            <a:extLst>
              <a:ext uri="{FF2B5EF4-FFF2-40B4-BE49-F238E27FC236}">
                <a16:creationId xmlns:a16="http://schemas.microsoft.com/office/drawing/2014/main" id="{DBC63B55-C32F-56E3-E02A-2A3D3FBAEA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2996" y="1532485"/>
            <a:ext cx="2628900" cy="2240955"/>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8">
            <a:extLst>
              <a:ext uri="{FF2B5EF4-FFF2-40B4-BE49-F238E27FC236}">
                <a16:creationId xmlns:a16="http://schemas.microsoft.com/office/drawing/2014/main" id="{051F0828-2611-0B96-E370-83B113F0CBA9}"/>
              </a:ext>
            </a:extLst>
          </p:cNvPr>
          <p:cNvSpPr txBox="1"/>
          <p:nvPr/>
        </p:nvSpPr>
        <p:spPr>
          <a:xfrm>
            <a:off x="342900" y="4555594"/>
            <a:ext cx="8458200" cy="1812099"/>
          </a:xfrm>
          <a:prstGeom prst="rect">
            <a:avLst/>
          </a:prstGeom>
          <a:noFill/>
        </p:spPr>
        <p:txBody>
          <a:bodyPr wrap="square">
            <a:spAutoFit/>
          </a:bodyPr>
          <a:lstStyle/>
          <a:p>
            <a:pPr algn="just" rtl="0">
              <a:lnSpc>
                <a:spcPct val="115000"/>
              </a:lnSpc>
              <a:defRPr/>
            </a:pPr>
            <a:r>
              <a:rPr lang="es-MX" sz="1400" dirty="0">
                <a:solidFill>
                  <a:schemeClr val="tx1"/>
                </a:solidFill>
                <a:latin typeface="+mn-lt"/>
                <a:cs typeface="Calibri"/>
              </a:rPr>
              <a:t>De lado izquierdo del short cuenta con aplicativo institucional del Gobierno del estado de Guanajuato. La base del logotipo esta a 2.0 cm (+/- 0.5 cm) de la puntada superior de la costura del dobladillo .  El aplicativo se encuentra 2.0 cm (+/- 0.5 cm) partiendo de la costura del costado al termino a la última letra de la leyenda “GUANAJUATO“ siguiendo el plano cartesiano. Aplicativo de 6 cm (+/- 0.5 cm) de alto por 7 cm (+/- 0.5 cm) de ancho Medida integral de escudo y leyendas . La parte superior del aplicativo  deberá ser el Escudo del gobierno del Estado de Guanajuato. Debajo del escudo se encuentra la leyenda “GUANAJUATO” y debajo de esta la leyenda “GOBIERNO DE LA GENTE”. Aplicativo en color blanco. Se aplica a la prenda mediante transferencia de calor.</a:t>
            </a:r>
            <a:endParaRPr lang="es-MX" sz="1400" u="none" baseline="0" dirty="0">
              <a:solidFill>
                <a:schemeClr val="tx1"/>
              </a:solidFill>
              <a:latin typeface="+mn-lt"/>
              <a:ea typeface="Calibri"/>
              <a:cs typeface="Times New Roman"/>
            </a:endParaRPr>
          </a:p>
        </p:txBody>
      </p:sp>
      <p:sp>
        <p:nvSpPr>
          <p:cNvPr id="7" name="CuadroTexto 6">
            <a:extLst>
              <a:ext uri="{FF2B5EF4-FFF2-40B4-BE49-F238E27FC236}">
                <a16:creationId xmlns:a16="http://schemas.microsoft.com/office/drawing/2014/main" id="{A73B7FF3-F83D-DCB9-BE1D-608789645A59}"/>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SHORT</a:t>
            </a:r>
          </a:p>
        </p:txBody>
      </p:sp>
    </p:spTree>
    <p:extLst>
      <p:ext uri="{BB962C8B-B14F-4D97-AF65-F5344CB8AC3E}">
        <p14:creationId xmlns:p14="http://schemas.microsoft.com/office/powerpoint/2010/main" val="2660858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377822" y="1082751"/>
            <a:ext cx="720725" cy="300355"/>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Calibri"/>
                <a:cs typeface="Calibri"/>
              </a:rPr>
              <a:t>GORRA</a:t>
            </a:r>
            <a:endParaRPr sz="1800" dirty="0">
              <a:latin typeface="Calibri"/>
              <a:cs typeface="Calibri"/>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spc="-25" dirty="0"/>
              <a:pPr marL="38100">
                <a:lnSpc>
                  <a:spcPts val="1240"/>
                </a:lnSpc>
              </a:pPr>
              <a:t>7</a:t>
            </a:fld>
            <a:endParaRPr spc="-25" dirty="0"/>
          </a:p>
        </p:txBody>
      </p:sp>
      <p:pic>
        <p:nvPicPr>
          <p:cNvPr id="8" name="Picture 7"/>
          <p:cNvPicPr>
            <a:picLocks noChangeAspect="1"/>
          </p:cNvPicPr>
          <p:nvPr/>
        </p:nvPicPr>
        <p:blipFill>
          <a:blip r:embed="rId2" cstate="print"/>
          <a:stretch>
            <a:fillRect/>
          </a:stretch>
        </p:blipFill>
        <p:spPr>
          <a:xfrm>
            <a:off x="166688" y="571758"/>
            <a:ext cx="5724525" cy="4114800"/>
          </a:xfrm>
          <a:prstGeom prst="rect">
            <a:avLst/>
          </a:prstGeom>
        </p:spPr>
      </p:pic>
      <p:sp>
        <p:nvSpPr>
          <p:cNvPr id="10" name="CuadroTexto 9">
            <a:extLst>
              <a:ext uri="{FF2B5EF4-FFF2-40B4-BE49-F238E27FC236}">
                <a16:creationId xmlns:a16="http://schemas.microsoft.com/office/drawing/2014/main" id="{B99DD6DF-C572-8AFE-C227-561E13FF799B}"/>
              </a:ext>
            </a:extLst>
          </p:cNvPr>
          <p:cNvSpPr txBox="1"/>
          <p:nvPr/>
        </p:nvSpPr>
        <p:spPr>
          <a:xfrm>
            <a:off x="304800" y="4854193"/>
            <a:ext cx="8686800" cy="1436291"/>
          </a:xfrm>
          <a:prstGeom prst="rect">
            <a:avLst/>
          </a:prstGeom>
          <a:noFill/>
        </p:spPr>
        <p:txBody>
          <a:bodyPr wrap="square">
            <a:spAutoFit/>
          </a:bodyPr>
          <a:lstStyle/>
          <a:p>
            <a:pPr marL="50166">
              <a:lnSpc>
                <a:spcPct val="100000"/>
              </a:lnSpc>
              <a:spcBef>
                <a:spcPts val="204"/>
              </a:spcBef>
              <a:tabLst>
                <a:tab pos="277495" algn="l"/>
              </a:tabLst>
            </a:pPr>
            <a:r>
              <a:rPr lang="es-MX" sz="1400" dirty="0">
                <a:solidFill>
                  <a:schemeClr val="tx1"/>
                </a:solidFill>
                <a:latin typeface="+mn-lt"/>
                <a:cs typeface="Calibri"/>
              </a:rPr>
              <a:t>En la parte frontal de la gorra cuenta con aplicativo de etiqueta hilada con el Escudo del Gobierno del Estado de Guanajuato. Aplicativo de 6.5 cm (+/- 0.8 cm) alto por 5.5 cm (+/- 0.8 cm) fijo con refil bordado tridimensional. Medidas tomadas con refil bordado.</a:t>
            </a:r>
          </a:p>
          <a:p>
            <a:pPr marL="50166">
              <a:lnSpc>
                <a:spcPct val="100000"/>
              </a:lnSpc>
              <a:spcBef>
                <a:spcPts val="204"/>
              </a:spcBef>
              <a:tabLst>
                <a:tab pos="277495" algn="l"/>
              </a:tabLst>
            </a:pPr>
            <a:endParaRPr lang="es-MX" sz="1400" dirty="0">
              <a:solidFill>
                <a:schemeClr val="tx1"/>
              </a:solidFill>
              <a:latin typeface="+mn-lt"/>
              <a:cs typeface="Calibri"/>
            </a:endParaRPr>
          </a:p>
          <a:p>
            <a:pPr marL="50166">
              <a:lnSpc>
                <a:spcPct val="100000"/>
              </a:lnSpc>
              <a:spcBef>
                <a:spcPts val="204"/>
              </a:spcBef>
              <a:tabLst>
                <a:tab pos="277495" algn="l"/>
              </a:tabLst>
            </a:pPr>
            <a:r>
              <a:rPr lang="es-MX" sz="1400" dirty="0">
                <a:solidFill>
                  <a:schemeClr val="tx1"/>
                </a:solidFill>
                <a:latin typeface="+mn-lt"/>
                <a:cs typeface="Calibri"/>
              </a:rPr>
              <a:t>En el gajo lateral derecho cuenta con leyenda ‘‘GUANAJUATO” y debajo de esta, leyenda “GOBIERNO DE LA GENTE’’ de 6.6 cm (+/- 0.5 cm) de ancho por 1.2 cm (+/- 0.5 cm)  de alto. Aplicativo en color blanco.</a:t>
            </a:r>
          </a:p>
        </p:txBody>
      </p:sp>
      <p:pic>
        <p:nvPicPr>
          <p:cNvPr id="1026" name="Picture 2" descr="logo-gobierno – Secretaría de Turismo del Estado de Guanajuato">
            <a:extLst>
              <a:ext uri="{FF2B5EF4-FFF2-40B4-BE49-F238E27FC236}">
                <a16:creationId xmlns:a16="http://schemas.microsoft.com/office/drawing/2014/main" id="{3F77FB85-F3F6-663A-DF7D-A6B74359FB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152520"/>
            <a:ext cx="153352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a:extLst>
              <a:ext uri="{FF2B5EF4-FFF2-40B4-BE49-F238E27FC236}">
                <a16:creationId xmlns:a16="http://schemas.microsoft.com/office/drawing/2014/main" id="{DB71B741-CBBD-A694-4B3D-9E2C8C9966B1}"/>
              </a:ext>
            </a:extLst>
          </p:cNvPr>
          <p:cNvPicPr>
            <a:picLocks noChangeAspect="1"/>
          </p:cNvPicPr>
          <p:nvPr/>
        </p:nvPicPr>
        <p:blipFill>
          <a:blip r:embed="rId4"/>
          <a:srcRect t="32810" r="6819" b="24052"/>
          <a:stretch>
            <a:fillRect/>
          </a:stretch>
        </p:blipFill>
        <p:spPr>
          <a:xfrm>
            <a:off x="6034946" y="3248895"/>
            <a:ext cx="2743200" cy="735981"/>
          </a:xfrm>
          <a:prstGeom prst="rect">
            <a:avLst/>
          </a:prstGeom>
        </p:spPr>
      </p:pic>
      <p:sp>
        <p:nvSpPr>
          <p:cNvPr id="2" name="CuadroTexto 1">
            <a:extLst>
              <a:ext uri="{FF2B5EF4-FFF2-40B4-BE49-F238E27FC236}">
                <a16:creationId xmlns:a16="http://schemas.microsoft.com/office/drawing/2014/main" id="{DA80DEE0-B43D-C147-BFF1-EBD1EF461EBD}"/>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GORRA</a:t>
            </a:r>
          </a:p>
        </p:txBody>
      </p:sp>
    </p:spTree>
    <p:extLst>
      <p:ext uri="{BB962C8B-B14F-4D97-AF65-F5344CB8AC3E}">
        <p14:creationId xmlns:p14="http://schemas.microsoft.com/office/powerpoint/2010/main" val="3917347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CE5837-AE30-4EF0-D64D-C018508A3F01}"/>
              </a:ext>
            </a:extLst>
          </p:cNvPr>
          <p:cNvSpPr>
            <a:spLocks noGrp="1"/>
          </p:cNvSpPr>
          <p:nvPr>
            <p:ph type="title"/>
          </p:nvPr>
        </p:nvSpPr>
        <p:spPr>
          <a:xfrm>
            <a:off x="457200" y="2971800"/>
            <a:ext cx="8229600" cy="498971"/>
          </a:xfrm>
        </p:spPr>
        <p:txBody>
          <a:bodyPr>
            <a:normAutofit/>
          </a:bodyPr>
          <a:lstStyle/>
          <a:p>
            <a:pPr algn="ctr"/>
            <a:r>
              <a:rPr lang="es-MX" sz="3200" dirty="0">
                <a:solidFill>
                  <a:srgbClr val="002060"/>
                </a:solidFill>
                <a:latin typeface="+mn-lt"/>
                <a:ea typeface="+mn-ea"/>
                <a:cs typeface="+mn-cs"/>
              </a:rPr>
              <a:t>ETIQUETAS – HANG TAGS </a:t>
            </a:r>
          </a:p>
        </p:txBody>
      </p:sp>
      <p:sp>
        <p:nvSpPr>
          <p:cNvPr id="3" name="Slide Number Placeholder 3">
            <a:extLst>
              <a:ext uri="{FF2B5EF4-FFF2-40B4-BE49-F238E27FC236}">
                <a16:creationId xmlns:a16="http://schemas.microsoft.com/office/drawing/2014/main" id="{4267FFB0-D8FE-EBB4-67D3-004069E094C7}"/>
              </a:ext>
            </a:extLst>
          </p:cNvPr>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1B0B0E-1AA5-44BD-AD73-D0FA6595D5FF}" type="slidenum">
              <a:rPr lang="en-US" smtClean="0"/>
              <a:pPr/>
              <a:t>8</a:t>
            </a:fld>
            <a:endParaRPr lang="es-ES" dirty="0"/>
          </a:p>
        </p:txBody>
      </p:sp>
    </p:spTree>
    <p:extLst>
      <p:ext uri="{BB962C8B-B14F-4D97-AF65-F5344CB8AC3E}">
        <p14:creationId xmlns:p14="http://schemas.microsoft.com/office/powerpoint/2010/main" val="3297184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AF704BFC-5669-F35B-E6E6-411855BC1EB1}"/>
              </a:ext>
            </a:extLst>
          </p:cNvPr>
          <p:cNvSpPr txBox="1">
            <a:spLocks noGrp="1"/>
          </p:cNvSpPr>
          <p:nvPr>
            <p:ph idx="1"/>
          </p:nvPr>
        </p:nvSpPr>
        <p:spPr>
          <a:xfrm>
            <a:off x="457200" y="4983163"/>
            <a:ext cx="8229600" cy="966117"/>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219075" indent="0" algn="just">
              <a:lnSpc>
                <a:spcPts val="1639"/>
              </a:lnSpc>
              <a:spcBef>
                <a:spcPts val="45"/>
              </a:spcBef>
              <a:buNone/>
              <a:tabLst>
                <a:tab pos="278765" algn="l"/>
              </a:tabLst>
            </a:pPr>
            <a:r>
              <a:rPr lang="es-MX" sz="1500" b="1" dirty="0">
                <a:solidFill>
                  <a:srgbClr val="0D0D0D"/>
                </a:solidFill>
                <a:latin typeface="Calibri"/>
                <a:cs typeface="Calibri"/>
              </a:rPr>
              <a:t>Detalles Imagen:</a:t>
            </a:r>
          </a:p>
          <a:p>
            <a:pPr marL="0" lvl="0" indent="0" algn="just">
              <a:spcAft>
                <a:spcPts val="0"/>
              </a:spcAft>
              <a:buNone/>
            </a:pPr>
            <a:r>
              <a:rPr lang="es-MX" sz="1500" spc="-10" dirty="0">
                <a:solidFill>
                  <a:schemeClr val="tx1">
                    <a:tint val="75000"/>
                  </a:schemeClr>
                </a:solidFill>
                <a:latin typeface="Calibri"/>
                <a:cs typeface="Calibri"/>
              </a:rPr>
              <a:t>Consta de: Impresión a dos caras, colores 4x4, papel couche brillo 250g, tamaño 70 mm alto x 56 </a:t>
            </a:r>
            <a:r>
              <a:rPr lang="es-MX" sz="1500" spc="-10">
                <a:solidFill>
                  <a:schemeClr val="tx1">
                    <a:tint val="75000"/>
                  </a:schemeClr>
                </a:solidFill>
                <a:latin typeface="Calibri"/>
                <a:cs typeface="Calibri"/>
              </a:rPr>
              <a:t>mm ancho, </a:t>
            </a:r>
            <a:r>
              <a:rPr lang="es-MX" sz="1500" spc="-10" dirty="0">
                <a:solidFill>
                  <a:schemeClr val="tx1">
                    <a:tint val="75000"/>
                  </a:schemeClr>
                </a:solidFill>
                <a:latin typeface="Calibri"/>
                <a:cs typeface="Calibri"/>
              </a:rPr>
              <a:t>acabados impresión, UV brillante plasta 1 cara, suaje, refile, con perforación en sección superior central para plastiflecha.</a:t>
            </a:r>
          </a:p>
          <a:p>
            <a:endParaRPr lang="en-US" sz="800" dirty="0"/>
          </a:p>
        </p:txBody>
      </p:sp>
      <p:sp>
        <p:nvSpPr>
          <p:cNvPr id="2" name="Slide Number Placeholder 3">
            <a:extLst>
              <a:ext uri="{FF2B5EF4-FFF2-40B4-BE49-F238E27FC236}">
                <a16:creationId xmlns:a16="http://schemas.microsoft.com/office/drawing/2014/main" id="{05DCD3DE-F7E0-CEE8-D7EF-5EE692352D97}"/>
              </a:ext>
            </a:extLst>
          </p:cNvPr>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1B0B0E-1AA5-44BD-AD73-D0FA6595D5FF}" type="slidenum">
              <a:rPr lang="en-US" smtClean="0"/>
              <a:pPr/>
              <a:t>9</a:t>
            </a:fld>
            <a:endParaRPr lang="es-ES" dirty="0"/>
          </a:p>
        </p:txBody>
      </p:sp>
      <p:sp>
        <p:nvSpPr>
          <p:cNvPr id="5" name="CuadroTexto 4">
            <a:extLst>
              <a:ext uri="{FF2B5EF4-FFF2-40B4-BE49-F238E27FC236}">
                <a16:creationId xmlns:a16="http://schemas.microsoft.com/office/drawing/2014/main" id="{B6601F7E-2C98-B954-0729-E6B478667587}"/>
              </a:ext>
            </a:extLst>
          </p:cNvPr>
          <p:cNvSpPr txBox="1"/>
          <p:nvPr/>
        </p:nvSpPr>
        <p:spPr>
          <a:xfrm>
            <a:off x="152400" y="381000"/>
            <a:ext cx="2971800" cy="369332"/>
          </a:xfrm>
          <a:prstGeom prst="rect">
            <a:avLst/>
          </a:prstGeom>
          <a:noFill/>
          <a:ln w="19050">
            <a:solidFill>
              <a:schemeClr val="tx1"/>
            </a:solidFill>
          </a:ln>
        </p:spPr>
        <p:txBody>
          <a:bodyPr wrap="square" rtlCol="0">
            <a:spAutoFit/>
          </a:bodyPr>
          <a:lstStyle/>
          <a:p>
            <a:pPr algn="ctr"/>
            <a:r>
              <a:rPr lang="es-MX" b="1" dirty="0">
                <a:solidFill>
                  <a:srgbClr val="002060"/>
                </a:solidFill>
                <a:latin typeface="Tahoma" panose="020B0604030504040204" pitchFamily="34" charset="0"/>
                <a:ea typeface="Tahoma" panose="020B0604030504040204" pitchFamily="34" charset="0"/>
                <a:cs typeface="Tahoma" panose="020B0604030504040204" pitchFamily="34" charset="0"/>
              </a:rPr>
              <a:t>HANG TAG - CIRCULAR</a:t>
            </a:r>
          </a:p>
        </p:txBody>
      </p:sp>
      <p:pic>
        <p:nvPicPr>
          <p:cNvPr id="9" name="Imagen 8">
            <a:extLst>
              <a:ext uri="{FF2B5EF4-FFF2-40B4-BE49-F238E27FC236}">
                <a16:creationId xmlns:a16="http://schemas.microsoft.com/office/drawing/2014/main" id="{8FB0C33E-1154-C75A-6649-93127A68E446}"/>
              </a:ext>
            </a:extLst>
          </p:cNvPr>
          <p:cNvPicPr>
            <a:picLocks noChangeAspect="1"/>
          </p:cNvPicPr>
          <p:nvPr/>
        </p:nvPicPr>
        <p:blipFill>
          <a:blip r:embed="rId2"/>
          <a:srcRect l="4185" t="2725" r="1423" b="4434"/>
          <a:stretch>
            <a:fillRect/>
          </a:stretch>
        </p:blipFill>
        <p:spPr>
          <a:xfrm>
            <a:off x="571500" y="1157402"/>
            <a:ext cx="5105400" cy="3181626"/>
          </a:xfrm>
          <a:prstGeom prst="rect">
            <a:avLst/>
          </a:prstGeom>
        </p:spPr>
      </p:pic>
      <p:pic>
        <p:nvPicPr>
          <p:cNvPr id="11" name="Imagen 10">
            <a:extLst>
              <a:ext uri="{FF2B5EF4-FFF2-40B4-BE49-F238E27FC236}">
                <a16:creationId xmlns:a16="http://schemas.microsoft.com/office/drawing/2014/main" id="{4EA86437-D083-A15B-E0A7-ACA4E7FF429D}"/>
              </a:ext>
            </a:extLst>
          </p:cNvPr>
          <p:cNvPicPr>
            <a:picLocks noChangeAspect="1"/>
          </p:cNvPicPr>
          <p:nvPr/>
        </p:nvPicPr>
        <p:blipFill>
          <a:blip r:embed="rId3"/>
          <a:stretch>
            <a:fillRect/>
          </a:stretch>
        </p:blipFill>
        <p:spPr>
          <a:xfrm>
            <a:off x="5981700" y="2224202"/>
            <a:ext cx="2826474" cy="1476870"/>
          </a:xfrm>
          <a:prstGeom prst="rect">
            <a:avLst/>
          </a:prstGeom>
        </p:spPr>
      </p:pic>
    </p:spTree>
    <p:extLst>
      <p:ext uri="{BB962C8B-B14F-4D97-AF65-F5344CB8AC3E}">
        <p14:creationId xmlns:p14="http://schemas.microsoft.com/office/powerpoint/2010/main" val="38055784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964</Words>
  <Application>Microsoft Office PowerPoint</Application>
  <PresentationFormat>Presentación en pantalla (4:3)</PresentationFormat>
  <Paragraphs>54</Paragraphs>
  <Slides>10</Slides>
  <Notes>2</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10</vt:i4>
      </vt:variant>
    </vt:vector>
  </HeadingPairs>
  <TitlesOfParts>
    <vt:vector size="13" baseType="lpstr">
      <vt:lpstr>Calibri</vt:lpstr>
      <vt:lpstr>Tahoma</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ETIQUETAS – HANG TAGS </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2025-02-12T17:09:31Z</dcterms:created>
  <dcterms:modified xsi:type="dcterms:W3CDTF">2026-05-29T22:21:09Z</dcterms:modified>
</cp:coreProperties>
</file>