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97" r:id="rId3"/>
    <p:sldId id="256" r:id="rId4"/>
    <p:sldId id="299" r:id="rId5"/>
    <p:sldId id="257" r:id="rId6"/>
    <p:sldId id="300" r:id="rId7"/>
    <p:sldId id="302" r:id="rId8"/>
    <p:sldId id="301" r:id="rId9"/>
    <p:sldId id="306" r:id="rId10"/>
    <p:sldId id="303" r:id="rId11"/>
    <p:sldId id="304" r:id="rId12"/>
  </p:sldIdLst>
  <p:sldSz cx="9144000" cy="6858000" type="screen4x3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516" y="-14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85" tIns="46243" rIns="92485" bIns="462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7" y="0"/>
            <a:ext cx="3011699" cy="461804"/>
          </a:xfrm>
          <a:prstGeom prst="rect">
            <a:avLst/>
          </a:prstGeom>
        </p:spPr>
        <p:txBody>
          <a:bodyPr vert="horz" lIns="92485" tIns="46243" rIns="92485" bIns="46243" rtlCol="0"/>
          <a:lstStyle>
            <a:lvl1pPr algn="r">
              <a:defRPr sz="1200"/>
            </a:lvl1pPr>
          </a:lstStyle>
          <a:p>
            <a:fld id="{12B23117-26C5-406B-8396-7C5D87E14356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693738"/>
            <a:ext cx="4616450" cy="34623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5" tIns="46243" rIns="92485" bIns="4624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85" tIns="46243" rIns="92485" bIns="4624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85" tIns="46243" rIns="92485" bIns="462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7" y="8772668"/>
            <a:ext cx="3011699" cy="461804"/>
          </a:xfrm>
          <a:prstGeom prst="rect">
            <a:avLst/>
          </a:prstGeom>
        </p:spPr>
        <p:txBody>
          <a:bodyPr vert="horz" lIns="92485" tIns="46243" rIns="92485" bIns="46243" rtlCol="0" anchor="b"/>
          <a:lstStyle>
            <a:lvl1pPr algn="r">
              <a:defRPr sz="1200"/>
            </a:lvl1pPr>
          </a:lstStyle>
          <a:p>
            <a:fld id="{9882C587-C2F4-4D27-8436-39FAA8296B0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05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E00F3-3B29-B24E-A7C1-51B0AB43DB7E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8654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1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864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5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67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059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2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289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99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7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39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1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01C6E-F727-4A21-9B31-720E7CFD3D71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9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918728" y="6336268"/>
            <a:ext cx="1186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4364773" y="209965"/>
            <a:ext cx="4357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/>
              <a:t>ANEXO L UNIFORME DEPORTIVO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1</a:t>
            </a:fld>
            <a:r>
              <a:rPr lang="es-ES" dirty="0"/>
              <a:t> de 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264" y="927866"/>
            <a:ext cx="4409600" cy="44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4 CuadroTexto"/>
          <p:cNvSpPr txBox="1"/>
          <p:nvPr/>
        </p:nvSpPr>
        <p:spPr>
          <a:xfrm>
            <a:off x="0" y="57150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Logotipos</a:t>
            </a:r>
          </a:p>
        </p:txBody>
      </p:sp>
    </p:spTree>
    <p:extLst>
      <p:ext uri="{BB962C8B-B14F-4D97-AF65-F5344CB8AC3E}">
        <p14:creationId xmlns:p14="http://schemas.microsoft.com/office/powerpoint/2010/main" val="1300391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611E94F6-7196-AED4-4E84-2426845D0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37" y="908720"/>
            <a:ext cx="3569593" cy="3569593"/>
          </a:xfrm>
          <a:prstGeom prst="rect">
            <a:avLst/>
          </a:prstGeom>
        </p:spPr>
      </p:pic>
      <p:pic>
        <p:nvPicPr>
          <p:cNvPr id="11" name="Imagen 10" descr="Diagrama&#10;&#10;Descripción generada automáticamente">
            <a:extLst>
              <a:ext uri="{FF2B5EF4-FFF2-40B4-BE49-F238E27FC236}">
                <a16:creationId xmlns:a16="http://schemas.microsoft.com/office/drawing/2014/main" id="{FCE2456F-73E9-8C3A-FB87-26EAD90100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08720"/>
            <a:ext cx="3569593" cy="3569593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AF704BFC-5669-F35B-E6E6-411855BC1EB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4983163"/>
            <a:ext cx="8229600" cy="9661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es-MX" sz="1700" spc="-10" dirty="0">
                <a:solidFill>
                  <a:schemeClr val="tx1">
                    <a:tint val="75000"/>
                  </a:schemeClr>
                </a:solidFill>
                <a:latin typeface="Calibri"/>
                <a:cs typeface="Calibri"/>
              </a:rPr>
              <a:t>Consta de: Impresión a dos caras, colores 4x4, papel couche brillo 250g, tamaño abierto 70 x 70 mm, acabados impresión, UV brillante plasta 1 cara, suaje, refile, con perforación en sección superior central para plastiflecha.</a:t>
            </a:r>
          </a:p>
          <a:p>
            <a:endParaRPr lang="en-US" sz="800" dirty="0"/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57BC8212-D2CF-73F8-022A-14889CE6BA47}"/>
              </a:ext>
            </a:extLst>
          </p:cNvPr>
          <p:cNvSpPr/>
          <p:nvPr/>
        </p:nvSpPr>
        <p:spPr>
          <a:xfrm>
            <a:off x="0" y="294164"/>
            <a:ext cx="3383279" cy="326524"/>
          </a:xfrm>
          <a:custGeom>
            <a:avLst/>
            <a:gdLst/>
            <a:ahLst/>
            <a:cxnLst/>
            <a:rect l="l" t="t" r="r" b="b"/>
            <a:pathLst>
              <a:path w="3383279" h="363219">
                <a:moveTo>
                  <a:pt x="3322828" y="0"/>
                </a:moveTo>
                <a:lnTo>
                  <a:pt x="60454" y="0"/>
                </a:lnTo>
                <a:lnTo>
                  <a:pt x="36922" y="4748"/>
                </a:lnTo>
                <a:lnTo>
                  <a:pt x="17706" y="17700"/>
                </a:lnTo>
                <a:lnTo>
                  <a:pt x="4750" y="36915"/>
                </a:lnTo>
                <a:lnTo>
                  <a:pt x="0" y="60451"/>
                </a:lnTo>
                <a:lnTo>
                  <a:pt x="0" y="302260"/>
                </a:lnTo>
                <a:lnTo>
                  <a:pt x="4750" y="325796"/>
                </a:lnTo>
                <a:lnTo>
                  <a:pt x="17706" y="345011"/>
                </a:lnTo>
                <a:lnTo>
                  <a:pt x="36922" y="357963"/>
                </a:lnTo>
                <a:lnTo>
                  <a:pt x="60454" y="362712"/>
                </a:lnTo>
                <a:lnTo>
                  <a:pt x="3322828" y="362712"/>
                </a:lnTo>
                <a:lnTo>
                  <a:pt x="3346364" y="357963"/>
                </a:lnTo>
                <a:lnTo>
                  <a:pt x="3365579" y="345011"/>
                </a:lnTo>
                <a:lnTo>
                  <a:pt x="3378531" y="325796"/>
                </a:lnTo>
                <a:lnTo>
                  <a:pt x="3383279" y="302260"/>
                </a:lnTo>
                <a:lnTo>
                  <a:pt x="3383279" y="60451"/>
                </a:lnTo>
                <a:lnTo>
                  <a:pt x="3378531" y="36915"/>
                </a:lnTo>
                <a:lnTo>
                  <a:pt x="3365579" y="17700"/>
                </a:lnTo>
                <a:lnTo>
                  <a:pt x="3346364" y="4748"/>
                </a:lnTo>
                <a:lnTo>
                  <a:pt x="3322828" y="0"/>
                </a:lnTo>
                <a:close/>
              </a:path>
            </a:pathLst>
          </a:custGeom>
          <a:solidFill>
            <a:srgbClr val="A6A6A6">
              <a:alpha val="47058"/>
            </a:srgbClr>
          </a:solidFill>
        </p:spPr>
        <p:txBody>
          <a:bodyPr wrap="square" lIns="0" tIns="0" rIns="0" bIns="0" rtlCol="0"/>
          <a:lstStyle/>
          <a:p>
            <a:pPr algn="ctr"/>
            <a:r>
              <a:rPr lang="es-MX" dirty="0"/>
              <a:t>       </a:t>
            </a:r>
            <a:r>
              <a:rPr lang="es-MX" b="1" dirty="0">
                <a:solidFill>
                  <a:schemeClr val="bg1">
                    <a:lumMod val="50000"/>
                  </a:schemeClr>
                </a:solidFill>
              </a:rPr>
              <a:t>ETIQUETA CIRCULAR</a:t>
            </a:r>
            <a:endParaRPr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5DCD3DE-F7E0-CEE8-D7EF-5EE692352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10</a:t>
            </a:fld>
            <a:r>
              <a:rPr lang="es-ES" dirty="0"/>
              <a:t> de 10</a:t>
            </a:r>
          </a:p>
        </p:txBody>
      </p:sp>
    </p:spTree>
    <p:extLst>
      <p:ext uri="{BB962C8B-B14F-4D97-AF65-F5344CB8AC3E}">
        <p14:creationId xmlns:p14="http://schemas.microsoft.com/office/powerpoint/2010/main" val="380557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 descr="Texto&#10;&#10;Descripción generada automáticamente con confianza baja">
            <a:extLst>
              <a:ext uri="{FF2B5EF4-FFF2-40B4-BE49-F238E27FC236}">
                <a16:creationId xmlns:a16="http://schemas.microsoft.com/office/drawing/2014/main" id="{53120DE8-E9C8-8BEA-00EF-BDBE11B21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175" y="836711"/>
            <a:ext cx="1872207" cy="4361454"/>
          </a:xfrm>
          <a:prstGeom prst="rect">
            <a:avLst/>
          </a:prstGeom>
        </p:spPr>
      </p:pic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F756026B-D8F1-1E68-E86E-00B464940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77" y="836711"/>
            <a:ext cx="1872208" cy="4361453"/>
          </a:xfrm>
          <a:prstGeom prst="rect">
            <a:avLst/>
          </a:prstGeom>
        </p:spPr>
      </p:pic>
      <p:sp>
        <p:nvSpPr>
          <p:cNvPr id="9" name="object 3">
            <a:extLst>
              <a:ext uri="{FF2B5EF4-FFF2-40B4-BE49-F238E27FC236}">
                <a16:creationId xmlns:a16="http://schemas.microsoft.com/office/drawing/2014/main" id="{A27E2C0A-949C-25E7-58F8-CD0C83FB4314}"/>
              </a:ext>
            </a:extLst>
          </p:cNvPr>
          <p:cNvSpPr/>
          <p:nvPr/>
        </p:nvSpPr>
        <p:spPr>
          <a:xfrm>
            <a:off x="0" y="294164"/>
            <a:ext cx="3383279" cy="326524"/>
          </a:xfrm>
          <a:custGeom>
            <a:avLst/>
            <a:gdLst/>
            <a:ahLst/>
            <a:cxnLst/>
            <a:rect l="l" t="t" r="r" b="b"/>
            <a:pathLst>
              <a:path w="3383279" h="363219">
                <a:moveTo>
                  <a:pt x="3322828" y="0"/>
                </a:moveTo>
                <a:lnTo>
                  <a:pt x="60454" y="0"/>
                </a:lnTo>
                <a:lnTo>
                  <a:pt x="36922" y="4748"/>
                </a:lnTo>
                <a:lnTo>
                  <a:pt x="17706" y="17700"/>
                </a:lnTo>
                <a:lnTo>
                  <a:pt x="4750" y="36915"/>
                </a:lnTo>
                <a:lnTo>
                  <a:pt x="0" y="60451"/>
                </a:lnTo>
                <a:lnTo>
                  <a:pt x="0" y="302260"/>
                </a:lnTo>
                <a:lnTo>
                  <a:pt x="4750" y="325796"/>
                </a:lnTo>
                <a:lnTo>
                  <a:pt x="17706" y="345011"/>
                </a:lnTo>
                <a:lnTo>
                  <a:pt x="36922" y="357963"/>
                </a:lnTo>
                <a:lnTo>
                  <a:pt x="60454" y="362712"/>
                </a:lnTo>
                <a:lnTo>
                  <a:pt x="3322828" y="362712"/>
                </a:lnTo>
                <a:lnTo>
                  <a:pt x="3346364" y="357963"/>
                </a:lnTo>
                <a:lnTo>
                  <a:pt x="3365579" y="345011"/>
                </a:lnTo>
                <a:lnTo>
                  <a:pt x="3378531" y="325796"/>
                </a:lnTo>
                <a:lnTo>
                  <a:pt x="3383279" y="302260"/>
                </a:lnTo>
                <a:lnTo>
                  <a:pt x="3383279" y="60451"/>
                </a:lnTo>
                <a:lnTo>
                  <a:pt x="3378531" y="36915"/>
                </a:lnTo>
                <a:lnTo>
                  <a:pt x="3365579" y="17700"/>
                </a:lnTo>
                <a:lnTo>
                  <a:pt x="3346364" y="4748"/>
                </a:lnTo>
                <a:lnTo>
                  <a:pt x="3322828" y="0"/>
                </a:lnTo>
                <a:close/>
              </a:path>
            </a:pathLst>
          </a:custGeom>
          <a:solidFill>
            <a:srgbClr val="A6A6A6">
              <a:alpha val="47058"/>
            </a:srgbClr>
          </a:solidFill>
        </p:spPr>
        <p:txBody>
          <a:bodyPr wrap="square" lIns="0" tIns="0" rIns="0" bIns="0" rtlCol="0"/>
          <a:lstStyle/>
          <a:p>
            <a:pPr algn="ctr"/>
            <a:r>
              <a:rPr lang="es-MX" dirty="0"/>
              <a:t>       </a:t>
            </a:r>
            <a:r>
              <a:rPr lang="es-MX" b="1" dirty="0">
                <a:solidFill>
                  <a:schemeClr val="bg1">
                    <a:lumMod val="50000"/>
                  </a:schemeClr>
                </a:solidFill>
              </a:rPr>
              <a:t>ETIQUETA RECTANGULAR</a:t>
            </a:r>
            <a:endParaRPr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1D61BF4-834A-77E9-9FAC-1519BB54AFB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5597719"/>
            <a:ext cx="8229600" cy="966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es-MX" sz="1700" spc="-10" dirty="0">
                <a:solidFill>
                  <a:schemeClr val="tx1">
                    <a:tint val="75000"/>
                  </a:schemeClr>
                </a:solidFill>
                <a:latin typeface="Calibri"/>
                <a:cs typeface="Calibri"/>
              </a:rPr>
              <a:t>Consta de: Impresión a dos caras, colores 4x4, papel couche brillo 250g, tamaño ancho 50 mm por 130 mm alto, acabados impresión, UV brillante plasta 1 cara, suaje, refile.</a:t>
            </a:r>
          </a:p>
          <a:p>
            <a:pPr marL="0" lvl="0" indent="0" algn="just">
              <a:spcAft>
                <a:spcPts val="0"/>
              </a:spcAft>
              <a:buNone/>
            </a:pPr>
            <a:endParaRPr lang="es-MX" sz="1700" spc="-10" dirty="0">
              <a:solidFill>
                <a:schemeClr val="tx1">
                  <a:tint val="75000"/>
                </a:schemeClr>
              </a:solidFill>
              <a:latin typeface="Calibri"/>
              <a:cs typeface="Calibri"/>
            </a:endParaRPr>
          </a:p>
          <a:p>
            <a:endParaRPr lang="en-US" sz="800" dirty="0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3063DFEC-D875-540D-C217-D0AFFC5D4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11</a:t>
            </a:fld>
            <a:r>
              <a:rPr lang="es-ES" dirty="0"/>
              <a:t> de 11</a:t>
            </a:r>
          </a:p>
        </p:txBody>
      </p:sp>
    </p:spTree>
    <p:extLst>
      <p:ext uri="{BB962C8B-B14F-4D97-AF65-F5344CB8AC3E}">
        <p14:creationId xmlns:p14="http://schemas.microsoft.com/office/powerpoint/2010/main" val="746798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73783"/>
            <a:ext cx="7772400" cy="1470025"/>
          </a:xfrm>
        </p:spPr>
        <p:txBody>
          <a:bodyPr>
            <a:normAutofit/>
          </a:bodyPr>
          <a:lstStyle/>
          <a:p>
            <a:r>
              <a:rPr lang="es-MX" sz="6000" b="1" dirty="0">
                <a:solidFill>
                  <a:schemeClr val="bg1">
                    <a:lumMod val="50000"/>
                  </a:schemeClr>
                </a:solidFill>
              </a:rPr>
              <a:t>PARTIDA 1</a:t>
            </a:r>
            <a:endParaRPr lang="en-US" sz="6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9921"/>
            <a:ext cx="6400800" cy="2664296"/>
          </a:xfrm>
        </p:spPr>
        <p:txBody>
          <a:bodyPr>
            <a:normAutofit fontScale="85000" lnSpcReduction="20000"/>
          </a:bodyPr>
          <a:lstStyle/>
          <a:p>
            <a:r>
              <a:rPr lang="es-MX" dirty="0"/>
              <a:t>CHAMARRA</a:t>
            </a:r>
          </a:p>
          <a:p>
            <a:r>
              <a:rPr lang="es-MX" dirty="0"/>
              <a:t>PANTALÓN</a:t>
            </a:r>
          </a:p>
          <a:p>
            <a:r>
              <a:rPr lang="es-MX" dirty="0"/>
              <a:t>SHORT</a:t>
            </a:r>
          </a:p>
          <a:p>
            <a:r>
              <a:rPr lang="es-MX" dirty="0"/>
              <a:t>PLAYERA</a:t>
            </a:r>
          </a:p>
          <a:p>
            <a:r>
              <a:rPr lang="es-MX" dirty="0"/>
              <a:t>CALCETAS</a:t>
            </a:r>
          </a:p>
          <a:p>
            <a:r>
              <a:rPr lang="es-MX" dirty="0"/>
              <a:t>GORRA</a:t>
            </a:r>
          </a:p>
          <a:p>
            <a:endParaRPr lang="es-MX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2</a:t>
            </a:fld>
            <a:r>
              <a:rPr lang="es-ES" dirty="0"/>
              <a:t> de 11</a:t>
            </a:r>
          </a:p>
        </p:txBody>
      </p:sp>
    </p:spTree>
    <p:extLst>
      <p:ext uri="{BB962C8B-B14F-4D97-AF65-F5344CB8AC3E}">
        <p14:creationId xmlns:p14="http://schemas.microsoft.com/office/powerpoint/2010/main" val="896362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52477\Documents\Paaaroyecta 2022\JuventudesGTO\Diseno JuventudEsGto\Uniforme-parte-superior-atra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647" y="1694656"/>
            <a:ext cx="3175000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52477\Documents\Paaaroyecta 2022\JuventudesGTO\Diseno JuventudEsGto\Uniforme-parte-superior-fren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95" y="1694656"/>
            <a:ext cx="3166418" cy="316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52477\Documents\Paaaroyecta 2022\JuventudesGTO\Diseno JuventudEsGto\Logo GTO para uniformes Azul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703" y="136525"/>
            <a:ext cx="1582675" cy="15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3</a:t>
            </a:fld>
            <a:r>
              <a:rPr lang="es-ES" dirty="0"/>
              <a:t> de 11</a:t>
            </a:r>
          </a:p>
        </p:txBody>
      </p:sp>
      <p:grpSp>
        <p:nvGrpSpPr>
          <p:cNvPr id="2" name="object 2">
            <a:extLst>
              <a:ext uri="{FF2B5EF4-FFF2-40B4-BE49-F238E27FC236}">
                <a16:creationId xmlns:a16="http://schemas.microsoft.com/office/drawing/2014/main" id="{B39C2147-4A0A-45E3-4791-32722FC4F542}"/>
              </a:ext>
            </a:extLst>
          </p:cNvPr>
          <p:cNvGrpSpPr/>
          <p:nvPr/>
        </p:nvGrpSpPr>
        <p:grpSpPr>
          <a:xfrm>
            <a:off x="-3841" y="404664"/>
            <a:ext cx="3312160" cy="395211"/>
            <a:chOff x="0" y="188988"/>
            <a:chExt cx="3312160" cy="395211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13EFD0BD-F0A8-B256-0410-3D48D17DE338}"/>
                </a:ext>
              </a:extLst>
            </p:cNvPr>
            <p:cNvSpPr/>
            <p:nvPr/>
          </p:nvSpPr>
          <p:spPr>
            <a:xfrm>
              <a:off x="0" y="220979"/>
              <a:ext cx="3312160" cy="363220"/>
            </a:xfrm>
            <a:custGeom>
              <a:avLst/>
              <a:gdLst/>
              <a:ahLst/>
              <a:cxnLst/>
              <a:rect l="l" t="t" r="r" b="b"/>
              <a:pathLst>
                <a:path w="3312160" h="363220">
                  <a:moveTo>
                    <a:pt x="3251200" y="0"/>
                  </a:moveTo>
                  <a:lnTo>
                    <a:pt x="0" y="0"/>
                  </a:lnTo>
                  <a:lnTo>
                    <a:pt x="0" y="362712"/>
                  </a:lnTo>
                  <a:lnTo>
                    <a:pt x="3251200" y="362712"/>
                  </a:lnTo>
                  <a:lnTo>
                    <a:pt x="3274736" y="357963"/>
                  </a:lnTo>
                  <a:lnTo>
                    <a:pt x="3293951" y="345011"/>
                  </a:lnTo>
                  <a:lnTo>
                    <a:pt x="3306903" y="325796"/>
                  </a:lnTo>
                  <a:lnTo>
                    <a:pt x="3311652" y="302260"/>
                  </a:lnTo>
                  <a:lnTo>
                    <a:pt x="3311652" y="60451"/>
                  </a:lnTo>
                  <a:lnTo>
                    <a:pt x="3306903" y="36915"/>
                  </a:lnTo>
                  <a:lnTo>
                    <a:pt x="3293951" y="17700"/>
                  </a:lnTo>
                  <a:lnTo>
                    <a:pt x="3274736" y="4748"/>
                  </a:lnTo>
                  <a:lnTo>
                    <a:pt x="3251200" y="0"/>
                  </a:lnTo>
                  <a:close/>
                </a:path>
              </a:pathLst>
            </a:custGeom>
            <a:solidFill>
              <a:srgbClr val="A6A6A6">
                <a:alpha val="47058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50BA6861-13F9-0ECC-B2AD-18613A2C760A}"/>
                </a:ext>
              </a:extLst>
            </p:cNvPr>
            <p:cNvPicPr/>
            <p:nvPr/>
          </p:nvPicPr>
          <p:blipFill rotWithShape="1">
            <a:blip r:embed="rId5" cstate="print"/>
            <a:srcRect l="-12501" t="8223" r="52026" b="14480"/>
            <a:stretch/>
          </p:blipFill>
          <p:spPr>
            <a:xfrm>
              <a:off x="283463" y="188988"/>
              <a:ext cx="1628082" cy="395211"/>
            </a:xfrm>
            <a:prstGeom prst="rect">
              <a:avLst/>
            </a:prstGeom>
          </p:spPr>
        </p:pic>
      </p:grpSp>
      <p:sp>
        <p:nvSpPr>
          <p:cNvPr id="5" name="Subtitle 2">
            <a:extLst>
              <a:ext uri="{FF2B5EF4-FFF2-40B4-BE49-F238E27FC236}">
                <a16:creationId xmlns:a16="http://schemas.microsoft.com/office/drawing/2014/main" id="{CF4A8284-200F-D0E3-2F9E-1C80D3B7A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12" y="5182170"/>
            <a:ext cx="8784976" cy="1271166"/>
          </a:xfrm>
        </p:spPr>
        <p:txBody>
          <a:bodyPr>
            <a:normAutofit fontScale="62500" lnSpcReduction="20000"/>
          </a:bodyPr>
          <a:lstStyle/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MX" sz="3000" b="1" dirty="0">
                <a:solidFill>
                  <a:srgbClr val="0D0D0D"/>
                </a:solidFill>
                <a:latin typeface="Calibri"/>
                <a:cs typeface="Calibri"/>
              </a:rPr>
              <a:t>Detalles</a:t>
            </a:r>
            <a:r>
              <a:rPr lang="es-MX" sz="3000" b="1" spc="-15" dirty="0">
                <a:solidFill>
                  <a:srgbClr val="0D0D0D"/>
                </a:solidFill>
                <a:latin typeface="Calibri"/>
                <a:cs typeface="Calibri"/>
              </a:rPr>
              <a:t> Imagen</a:t>
            </a:r>
            <a:r>
              <a:rPr lang="es-MX" sz="3000" b="1" spc="-10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</a:p>
          <a:p>
            <a:pPr marL="50166" marR="41910" algn="l">
              <a:lnSpc>
                <a:spcPct val="117200"/>
              </a:lnSpc>
              <a:spcBef>
                <a:spcPts val="5"/>
              </a:spcBef>
              <a:tabLst>
                <a:tab pos="278765" algn="l"/>
              </a:tabLst>
            </a:pPr>
            <a:r>
              <a:rPr lang="es-ES" sz="1400" dirty="0">
                <a:cs typeface="Calibri"/>
              </a:rPr>
              <a:t>En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el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delantero,</a:t>
            </a:r>
            <a:r>
              <a:rPr lang="es-ES" sz="1400" spc="3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lado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izquierdo,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altura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pecho.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7cm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(+/-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2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x 7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(+/-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2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cm),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acuerdo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plano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cartesiano.</a:t>
            </a:r>
            <a:r>
              <a:rPr lang="es-ES" sz="1400" spc="3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tomando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como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referencia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unión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cuello</a:t>
            </a:r>
            <a:r>
              <a:rPr lang="es-ES" sz="1400" dirty="0">
                <a:cs typeface="Calibri"/>
              </a:rPr>
              <a:t> 	con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talle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delantero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parte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frontal,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localiza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una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etiqueta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circular,</a:t>
            </a:r>
            <a:r>
              <a:rPr lang="es-ES" sz="1400" spc="28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diámetro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7.5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+/-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0.5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cm),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28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el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logotipo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Gobierno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Guanajuato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y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leyenda: </a:t>
            </a:r>
            <a:r>
              <a:rPr lang="es-ES" sz="1400" dirty="0">
                <a:cs typeface="Calibri"/>
              </a:rPr>
              <a:t>“Grandeza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México”,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fondo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color</a:t>
            </a:r>
            <a:r>
              <a:rPr lang="es-ES" sz="1400" spc="1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azul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tono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similar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2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tela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base.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aplica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2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prenda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mediante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transferencia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calor.</a:t>
            </a:r>
          </a:p>
          <a:p>
            <a:pPr marL="50166" marR="41910" algn="l">
              <a:lnSpc>
                <a:spcPct val="117200"/>
              </a:lnSpc>
              <a:spcBef>
                <a:spcPts val="5"/>
              </a:spcBef>
              <a:tabLst>
                <a:tab pos="278765" algn="l"/>
              </a:tabLst>
            </a:pPr>
            <a:r>
              <a:rPr lang="es-ES" sz="1400" dirty="0">
                <a:cs typeface="Calibri"/>
              </a:rPr>
              <a:t>Centrado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parte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superior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espalda,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posición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6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 2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tomando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como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referencia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costura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unión</a:t>
            </a:r>
            <a:r>
              <a:rPr lang="es-ES" sz="1400" spc="8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cuello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el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escote</a:t>
            </a:r>
            <a:r>
              <a:rPr lang="es-ES" sz="1400" dirty="0">
                <a:cs typeface="Calibri"/>
              </a:rPr>
              <a:t> 	hacia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abajo;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tiene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etiqueta</a:t>
            </a:r>
            <a:r>
              <a:rPr lang="es-ES" sz="1400" spc="8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circular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7.5cm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diámetro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(+/-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1 cm)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logotipo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Gobierno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Guanajuato,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parte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baja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etiqueta</a:t>
            </a:r>
            <a:r>
              <a:rPr lang="es-ES" sz="1400" spc="3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encuentra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leyenda</a:t>
            </a:r>
            <a:r>
              <a:rPr lang="es-ES" sz="1400" dirty="0">
                <a:cs typeface="Calibri"/>
              </a:rPr>
              <a:t> “Grandeza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México”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fondo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color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azul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marino.</a:t>
            </a:r>
            <a:r>
              <a:rPr lang="es-ES" sz="1400" spc="2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Similar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tela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base.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aplica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prenda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transferencia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calor.</a:t>
            </a:r>
            <a:endParaRPr lang="es-ES" sz="1400" dirty="0">
              <a:cs typeface="Calibri"/>
            </a:endParaRPr>
          </a:p>
          <a:p>
            <a:pPr marL="50166" marR="41910" algn="just">
              <a:lnSpc>
                <a:spcPct val="117200"/>
              </a:lnSpc>
              <a:spcBef>
                <a:spcPts val="5"/>
              </a:spcBef>
              <a:tabLst>
                <a:tab pos="278765" algn="l"/>
              </a:tabLst>
            </a:pPr>
            <a:endParaRPr lang="es-ES" sz="1400" dirty="0">
              <a:cs typeface="Calibri"/>
            </a:endParaRPr>
          </a:p>
        </p:txBody>
      </p:sp>
      <p:pic>
        <p:nvPicPr>
          <p:cNvPr id="7" name="Imagen 6" descr="Imagen que contiene oscuro, hombre, tablero, traje&#10;&#10;Descripción generada automáticamente">
            <a:extLst>
              <a:ext uri="{FF2B5EF4-FFF2-40B4-BE49-F238E27FC236}">
                <a16:creationId xmlns:a16="http://schemas.microsoft.com/office/drawing/2014/main" id="{3271BF87-8B0D-09B4-AD43-86FC5AE49A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265" y="1773635"/>
            <a:ext cx="3174999" cy="317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21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52477\Documents\Paaaroyecta 2022\JuventudesGTO\Diseno JuventudEsGto\Mockup-pantalon-frent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1" b="11982"/>
          <a:stretch/>
        </p:blipFill>
        <p:spPr bwMode="auto">
          <a:xfrm>
            <a:off x="1259632" y="898564"/>
            <a:ext cx="2088233" cy="425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52477\Documents\Paaaroyecta 2022\JuventudesGTO\Diseno JuventudEsGto\Logo GTO para uniformes Azul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472" y="1772816"/>
            <a:ext cx="2139928" cy="213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4</a:t>
            </a:fld>
            <a:r>
              <a:rPr lang="es-ES" dirty="0"/>
              <a:t> de 11</a:t>
            </a:r>
          </a:p>
        </p:txBody>
      </p:sp>
      <p:pic>
        <p:nvPicPr>
          <p:cNvPr id="4" name="Imagen 3" descr="Imagen que contiene oscuro, hombre, foto, viendo&#10;&#10;Descripción generada automáticamente">
            <a:extLst>
              <a:ext uri="{FF2B5EF4-FFF2-40B4-BE49-F238E27FC236}">
                <a16:creationId xmlns:a16="http://schemas.microsoft.com/office/drawing/2014/main" id="{2E618F77-DBF3-A1B8-2D19-0E474016B0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01391"/>
            <a:ext cx="1756247" cy="5268739"/>
          </a:xfrm>
          <a:prstGeom prst="rect">
            <a:avLst/>
          </a:prstGeom>
        </p:spPr>
      </p:pic>
      <p:grpSp>
        <p:nvGrpSpPr>
          <p:cNvPr id="2" name="object 2">
            <a:extLst>
              <a:ext uri="{FF2B5EF4-FFF2-40B4-BE49-F238E27FC236}">
                <a16:creationId xmlns:a16="http://schemas.microsoft.com/office/drawing/2014/main" id="{DE9F1C52-F8E8-104B-90F8-2B5DF057AFE0}"/>
              </a:ext>
            </a:extLst>
          </p:cNvPr>
          <p:cNvGrpSpPr/>
          <p:nvPr/>
        </p:nvGrpSpPr>
        <p:grpSpPr>
          <a:xfrm>
            <a:off x="0" y="404664"/>
            <a:ext cx="3312160" cy="395211"/>
            <a:chOff x="0" y="188988"/>
            <a:chExt cx="3312160" cy="395211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8E26DEA4-9750-DE14-790D-76404D613313}"/>
                </a:ext>
              </a:extLst>
            </p:cNvPr>
            <p:cNvSpPr/>
            <p:nvPr/>
          </p:nvSpPr>
          <p:spPr>
            <a:xfrm>
              <a:off x="0" y="220979"/>
              <a:ext cx="3312160" cy="363220"/>
            </a:xfrm>
            <a:custGeom>
              <a:avLst/>
              <a:gdLst/>
              <a:ahLst/>
              <a:cxnLst/>
              <a:rect l="l" t="t" r="r" b="b"/>
              <a:pathLst>
                <a:path w="3312160" h="363220">
                  <a:moveTo>
                    <a:pt x="3251200" y="0"/>
                  </a:moveTo>
                  <a:lnTo>
                    <a:pt x="0" y="0"/>
                  </a:lnTo>
                  <a:lnTo>
                    <a:pt x="0" y="362712"/>
                  </a:lnTo>
                  <a:lnTo>
                    <a:pt x="3251200" y="362712"/>
                  </a:lnTo>
                  <a:lnTo>
                    <a:pt x="3274736" y="357963"/>
                  </a:lnTo>
                  <a:lnTo>
                    <a:pt x="3293951" y="345011"/>
                  </a:lnTo>
                  <a:lnTo>
                    <a:pt x="3306903" y="325796"/>
                  </a:lnTo>
                  <a:lnTo>
                    <a:pt x="3311652" y="302260"/>
                  </a:lnTo>
                  <a:lnTo>
                    <a:pt x="3311652" y="60451"/>
                  </a:lnTo>
                  <a:lnTo>
                    <a:pt x="3306903" y="36915"/>
                  </a:lnTo>
                  <a:lnTo>
                    <a:pt x="3293951" y="17700"/>
                  </a:lnTo>
                  <a:lnTo>
                    <a:pt x="3274736" y="4748"/>
                  </a:lnTo>
                  <a:lnTo>
                    <a:pt x="3251200" y="0"/>
                  </a:lnTo>
                  <a:close/>
                </a:path>
              </a:pathLst>
            </a:custGeom>
            <a:solidFill>
              <a:srgbClr val="A6A6A6">
                <a:alpha val="47058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" name="object 4">
              <a:extLst>
                <a:ext uri="{FF2B5EF4-FFF2-40B4-BE49-F238E27FC236}">
                  <a16:creationId xmlns:a16="http://schemas.microsoft.com/office/drawing/2014/main" id="{2B1C151A-7E48-9C77-686E-1A3EFE3E4A8A}"/>
                </a:ext>
              </a:extLst>
            </p:cNvPr>
            <p:cNvPicPr/>
            <p:nvPr/>
          </p:nvPicPr>
          <p:blipFill rotWithShape="1">
            <a:blip r:embed="rId5" cstate="print"/>
            <a:srcRect l="55349" t="5725" r="-16415" b="16978"/>
            <a:stretch/>
          </p:blipFill>
          <p:spPr>
            <a:xfrm>
              <a:off x="1331639" y="188988"/>
              <a:ext cx="1643969" cy="395211"/>
            </a:xfrm>
            <a:prstGeom prst="rect">
              <a:avLst/>
            </a:prstGeom>
          </p:spPr>
        </p:pic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520B5990-A662-F227-EA6A-69A5D5ECE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12" y="5182170"/>
            <a:ext cx="8784976" cy="1271166"/>
          </a:xfrm>
        </p:spPr>
        <p:txBody>
          <a:bodyPr>
            <a:normAutofit fontScale="40000" lnSpcReduction="20000"/>
          </a:bodyPr>
          <a:lstStyle/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MX" sz="3000" b="1" dirty="0">
                <a:solidFill>
                  <a:srgbClr val="0D0D0D"/>
                </a:solidFill>
                <a:latin typeface="Calibri"/>
                <a:cs typeface="Calibri"/>
              </a:rPr>
              <a:t>Detalles</a:t>
            </a:r>
            <a:r>
              <a:rPr lang="es-MX" sz="3000" b="1" spc="-15" dirty="0">
                <a:solidFill>
                  <a:srgbClr val="0D0D0D"/>
                </a:solidFill>
                <a:latin typeface="Calibri"/>
                <a:cs typeface="Calibri"/>
              </a:rPr>
              <a:t> Imagen</a:t>
            </a:r>
            <a:r>
              <a:rPr lang="es-MX" sz="3000" b="1" spc="-10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</a:p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ES" dirty="0">
                <a:cs typeface="Calibri"/>
              </a:rPr>
              <a:t>Del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lado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derecho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pantalón,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alineada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final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bolsa,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y a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esa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altura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5.5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(+/- 2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cm)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de la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costura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costado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borde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etiqueta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acuerdo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plano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cartesiano,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tiene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225" dirty="0">
                <a:cs typeface="Calibri"/>
              </a:rPr>
              <a:t> </a:t>
            </a:r>
            <a:r>
              <a:rPr lang="es-ES" dirty="0">
                <a:cs typeface="Calibri"/>
              </a:rPr>
              <a:t>aplicación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etiqueta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transfer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7.5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20" dirty="0">
                <a:cs typeface="Calibri"/>
              </a:rPr>
              <a:t> </a:t>
            </a:r>
            <a:r>
              <a:rPr lang="es-ES" dirty="0">
                <a:cs typeface="Calibri"/>
              </a:rPr>
              <a:t>diámetro</a:t>
            </a:r>
            <a:r>
              <a:rPr lang="es-ES" spc="5" dirty="0">
                <a:cs typeface="Calibri"/>
              </a:rPr>
              <a:t> </a:t>
            </a:r>
            <a:r>
              <a:rPr lang="es-ES" dirty="0">
                <a:cs typeface="Calibri"/>
              </a:rPr>
              <a:t>(tolerancia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+/-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0.5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cm), con</a:t>
            </a:r>
            <a:r>
              <a:rPr lang="es-ES" spc="260" dirty="0">
                <a:cs typeface="Calibri"/>
              </a:rPr>
              <a:t> </a:t>
            </a:r>
            <a:r>
              <a:rPr lang="es-ES" dirty="0">
                <a:cs typeface="Calibri"/>
              </a:rPr>
              <a:t>el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logotipo</a:t>
            </a:r>
            <a:r>
              <a:rPr lang="es-ES" spc="-15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del </a:t>
            </a:r>
            <a:r>
              <a:rPr lang="es-ES" dirty="0">
                <a:cs typeface="Calibri"/>
              </a:rPr>
              <a:t>Gobierno</a:t>
            </a:r>
            <a:r>
              <a:rPr lang="es-ES" spc="-4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Guanajuato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y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 leyenda:</a:t>
            </a:r>
            <a:r>
              <a:rPr lang="es-ES" spc="-2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“Grandeza</a:t>
            </a:r>
            <a:r>
              <a:rPr lang="es-ES" spc="-4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México” en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un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fondo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color similar al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tela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base; se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aplica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prenda</a:t>
            </a:r>
            <a:r>
              <a:rPr lang="es-ES" spc="-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mediante </a:t>
            </a:r>
            <a:r>
              <a:rPr lang="es-ES" dirty="0">
                <a:cs typeface="Calibri"/>
              </a:rPr>
              <a:t>transferencia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calor.</a:t>
            </a:r>
            <a:endParaRPr lang="es-E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0532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52477\Documents\Paaaroyecta 2022\JuventudesGTO\Diseno JuventudEsGto\Mockup-short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16230"/>
            <a:ext cx="280018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52477\Documents\Paaaroyecta 2022\JuventudesGTO\Diseno JuventudEsGto\Logo GTO para uniformes Azul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00808"/>
            <a:ext cx="2139928" cy="213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5</a:t>
            </a:fld>
            <a:r>
              <a:rPr lang="es-ES" dirty="0"/>
              <a:t> de 11</a:t>
            </a:r>
          </a:p>
        </p:txBody>
      </p:sp>
      <p:pic>
        <p:nvPicPr>
          <p:cNvPr id="3" name="Imagen 2" descr="Imagen que contiene oscuro, luz, iluminado, pantalla&#10;&#10;Descripción generada automáticamente">
            <a:extLst>
              <a:ext uri="{FF2B5EF4-FFF2-40B4-BE49-F238E27FC236}">
                <a16:creationId xmlns:a16="http://schemas.microsoft.com/office/drawing/2014/main" id="{9EE72953-C592-B8A2-0766-F0EB5B5D38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142250"/>
            <a:ext cx="2880320" cy="3259029"/>
          </a:xfrm>
          <a:prstGeom prst="rect">
            <a:avLst/>
          </a:prstGeom>
        </p:spPr>
      </p:pic>
      <p:grpSp>
        <p:nvGrpSpPr>
          <p:cNvPr id="2" name="object 2">
            <a:extLst>
              <a:ext uri="{FF2B5EF4-FFF2-40B4-BE49-F238E27FC236}">
                <a16:creationId xmlns:a16="http://schemas.microsoft.com/office/drawing/2014/main" id="{67C6E468-9A4F-5AD5-7BA2-455C69B4EFDA}"/>
              </a:ext>
            </a:extLst>
          </p:cNvPr>
          <p:cNvGrpSpPr/>
          <p:nvPr/>
        </p:nvGrpSpPr>
        <p:grpSpPr>
          <a:xfrm>
            <a:off x="0" y="332656"/>
            <a:ext cx="3383279" cy="511809"/>
            <a:chOff x="45719" y="1033284"/>
            <a:chExt cx="3383279" cy="511809"/>
          </a:xfrm>
        </p:grpSpPr>
        <p:sp>
          <p:nvSpPr>
            <p:cNvPr id="7" name="object 3">
              <a:extLst>
                <a:ext uri="{FF2B5EF4-FFF2-40B4-BE49-F238E27FC236}">
                  <a16:creationId xmlns:a16="http://schemas.microsoft.com/office/drawing/2014/main" id="{F9031716-AA58-4B5D-08D4-ACFB6882C003}"/>
                </a:ext>
              </a:extLst>
            </p:cNvPr>
            <p:cNvSpPr/>
            <p:nvPr/>
          </p:nvSpPr>
          <p:spPr>
            <a:xfrm>
              <a:off x="45719" y="1066800"/>
              <a:ext cx="3383279" cy="363220"/>
            </a:xfrm>
            <a:custGeom>
              <a:avLst/>
              <a:gdLst/>
              <a:ahLst/>
              <a:cxnLst/>
              <a:rect l="l" t="t" r="r" b="b"/>
              <a:pathLst>
                <a:path w="3383279" h="363219">
                  <a:moveTo>
                    <a:pt x="3322828" y="0"/>
                  </a:moveTo>
                  <a:lnTo>
                    <a:pt x="60454" y="0"/>
                  </a:lnTo>
                  <a:lnTo>
                    <a:pt x="36922" y="4748"/>
                  </a:lnTo>
                  <a:lnTo>
                    <a:pt x="17706" y="17700"/>
                  </a:lnTo>
                  <a:lnTo>
                    <a:pt x="4750" y="36915"/>
                  </a:lnTo>
                  <a:lnTo>
                    <a:pt x="0" y="60451"/>
                  </a:lnTo>
                  <a:lnTo>
                    <a:pt x="0" y="302260"/>
                  </a:lnTo>
                  <a:lnTo>
                    <a:pt x="4750" y="325796"/>
                  </a:lnTo>
                  <a:lnTo>
                    <a:pt x="17706" y="345011"/>
                  </a:lnTo>
                  <a:lnTo>
                    <a:pt x="36922" y="357963"/>
                  </a:lnTo>
                  <a:lnTo>
                    <a:pt x="60454" y="362712"/>
                  </a:lnTo>
                  <a:lnTo>
                    <a:pt x="3322828" y="362712"/>
                  </a:lnTo>
                  <a:lnTo>
                    <a:pt x="3346364" y="357963"/>
                  </a:lnTo>
                  <a:lnTo>
                    <a:pt x="3365579" y="345011"/>
                  </a:lnTo>
                  <a:lnTo>
                    <a:pt x="3378531" y="325796"/>
                  </a:lnTo>
                  <a:lnTo>
                    <a:pt x="3383279" y="302260"/>
                  </a:lnTo>
                  <a:lnTo>
                    <a:pt x="3383279" y="60451"/>
                  </a:lnTo>
                  <a:lnTo>
                    <a:pt x="3378531" y="36915"/>
                  </a:lnTo>
                  <a:lnTo>
                    <a:pt x="3365579" y="17700"/>
                  </a:lnTo>
                  <a:lnTo>
                    <a:pt x="3346364" y="4748"/>
                  </a:lnTo>
                  <a:lnTo>
                    <a:pt x="3322828" y="0"/>
                  </a:lnTo>
                  <a:close/>
                </a:path>
              </a:pathLst>
            </a:custGeom>
            <a:solidFill>
              <a:srgbClr val="A6A6A6">
                <a:alpha val="4705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4">
              <a:extLst>
                <a:ext uri="{FF2B5EF4-FFF2-40B4-BE49-F238E27FC236}">
                  <a16:creationId xmlns:a16="http://schemas.microsoft.com/office/drawing/2014/main" id="{DAA74A91-99FC-4A7E-CC14-EECFE097010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1016" y="1033284"/>
              <a:ext cx="1003554" cy="511289"/>
            </a:xfrm>
            <a:prstGeom prst="rect">
              <a:avLst/>
            </a:prstGeom>
          </p:spPr>
        </p:pic>
      </p:grpSp>
      <p:sp>
        <p:nvSpPr>
          <p:cNvPr id="9" name="Subtitle 2">
            <a:extLst>
              <a:ext uri="{FF2B5EF4-FFF2-40B4-BE49-F238E27FC236}">
                <a16:creationId xmlns:a16="http://schemas.microsoft.com/office/drawing/2014/main" id="{600E43AC-15F5-25E6-8CEA-37DD3B1916DB}"/>
              </a:ext>
            </a:extLst>
          </p:cNvPr>
          <p:cNvSpPr txBox="1">
            <a:spLocks/>
          </p:cNvSpPr>
          <p:nvPr/>
        </p:nvSpPr>
        <p:spPr>
          <a:xfrm>
            <a:off x="179512" y="5157192"/>
            <a:ext cx="8784976" cy="1296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50166" marR="48260" indent="0">
              <a:lnSpc>
                <a:spcPct val="114999"/>
              </a:lnSpc>
              <a:spcBef>
                <a:spcPts val="10"/>
              </a:spcBef>
              <a:buNone/>
              <a:tabLst>
                <a:tab pos="278765" algn="l"/>
              </a:tabLst>
            </a:pPr>
            <a:r>
              <a:rPr lang="es-ES" sz="2400" dirty="0">
                <a:solidFill>
                  <a:schemeClr val="tx1">
                    <a:tint val="75000"/>
                  </a:schemeClr>
                </a:solidFill>
                <a:cs typeface="Calibri"/>
              </a:rPr>
              <a:t>Del lado derecho del short a 2.0 cm (+/-  1 cm) hacia arriba de la puntada del dobladillo y a 2.5 cm (+/- 1 cm) de la unión del costados con el  delantero siguiendo el plano cartesiano, tiene la aplicación de etiqueta transfer de 7.5 cm de diámetro con el logotipo del Gobierno de Guanajuato y la leyenda: “Grandeza de México” con un fondo a color similar al de la tela base; se aplica a la prenda mediante transferencia  de calor.</a:t>
            </a:r>
          </a:p>
        </p:txBody>
      </p:sp>
    </p:spTree>
    <p:extLst>
      <p:ext uri="{BB962C8B-B14F-4D97-AF65-F5344CB8AC3E}">
        <p14:creationId xmlns:p14="http://schemas.microsoft.com/office/powerpoint/2010/main" val="1278178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52477\Documents\Paaaroyecta 2022\JuventudesGTO\Diseno JuventudEsGto\Playera-fren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44593"/>
            <a:ext cx="2702272" cy="270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52477\Documents\Paaaroyecta 2022\JuventudesGTO\Diseno JuventudEsGto\Logo GTO para uniformes Balnco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16832"/>
            <a:ext cx="2182481" cy="218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6</a:t>
            </a:fld>
            <a:r>
              <a:rPr lang="es-ES" dirty="0"/>
              <a:t> de 11</a:t>
            </a:r>
          </a:p>
        </p:txBody>
      </p:sp>
      <p:pic>
        <p:nvPicPr>
          <p:cNvPr id="4" name="Imagen 3" descr="Una lámpara blanca&#10;&#10;Descripción generada automáticamente con confianza baja">
            <a:extLst>
              <a:ext uri="{FF2B5EF4-FFF2-40B4-BE49-F238E27FC236}">
                <a16:creationId xmlns:a16="http://schemas.microsoft.com/office/drawing/2014/main" id="{65179590-DD3A-9E5D-2F11-4316BFABF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638553"/>
            <a:ext cx="2808312" cy="2808312"/>
          </a:xfrm>
          <a:prstGeom prst="rect">
            <a:avLst/>
          </a:prstGeom>
        </p:spPr>
      </p:pic>
      <p:grpSp>
        <p:nvGrpSpPr>
          <p:cNvPr id="2" name="object 2">
            <a:extLst>
              <a:ext uri="{FF2B5EF4-FFF2-40B4-BE49-F238E27FC236}">
                <a16:creationId xmlns:a16="http://schemas.microsoft.com/office/drawing/2014/main" id="{E6D6D34E-5255-A375-CD42-B0E3AE9BDE79}"/>
              </a:ext>
            </a:extLst>
          </p:cNvPr>
          <p:cNvGrpSpPr/>
          <p:nvPr/>
        </p:nvGrpSpPr>
        <p:grpSpPr>
          <a:xfrm>
            <a:off x="-262" y="332656"/>
            <a:ext cx="3383279" cy="511809"/>
            <a:chOff x="45719" y="1033284"/>
            <a:chExt cx="3383279" cy="511809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A1A863A9-244E-6FBF-1986-BCA821BD75AA}"/>
                </a:ext>
              </a:extLst>
            </p:cNvPr>
            <p:cNvSpPr/>
            <p:nvPr/>
          </p:nvSpPr>
          <p:spPr>
            <a:xfrm>
              <a:off x="45719" y="1066800"/>
              <a:ext cx="3383279" cy="363220"/>
            </a:xfrm>
            <a:custGeom>
              <a:avLst/>
              <a:gdLst/>
              <a:ahLst/>
              <a:cxnLst/>
              <a:rect l="l" t="t" r="r" b="b"/>
              <a:pathLst>
                <a:path w="3383279" h="363219">
                  <a:moveTo>
                    <a:pt x="3322828" y="0"/>
                  </a:moveTo>
                  <a:lnTo>
                    <a:pt x="60454" y="0"/>
                  </a:lnTo>
                  <a:lnTo>
                    <a:pt x="36922" y="4748"/>
                  </a:lnTo>
                  <a:lnTo>
                    <a:pt x="17706" y="17700"/>
                  </a:lnTo>
                  <a:lnTo>
                    <a:pt x="4750" y="36915"/>
                  </a:lnTo>
                  <a:lnTo>
                    <a:pt x="0" y="60451"/>
                  </a:lnTo>
                  <a:lnTo>
                    <a:pt x="0" y="302260"/>
                  </a:lnTo>
                  <a:lnTo>
                    <a:pt x="4750" y="325796"/>
                  </a:lnTo>
                  <a:lnTo>
                    <a:pt x="17706" y="345011"/>
                  </a:lnTo>
                  <a:lnTo>
                    <a:pt x="36922" y="357963"/>
                  </a:lnTo>
                  <a:lnTo>
                    <a:pt x="60454" y="362712"/>
                  </a:lnTo>
                  <a:lnTo>
                    <a:pt x="3322828" y="362712"/>
                  </a:lnTo>
                  <a:lnTo>
                    <a:pt x="3346364" y="357963"/>
                  </a:lnTo>
                  <a:lnTo>
                    <a:pt x="3365579" y="345011"/>
                  </a:lnTo>
                  <a:lnTo>
                    <a:pt x="3378531" y="325796"/>
                  </a:lnTo>
                  <a:lnTo>
                    <a:pt x="3383279" y="302260"/>
                  </a:lnTo>
                  <a:lnTo>
                    <a:pt x="3383279" y="60451"/>
                  </a:lnTo>
                  <a:lnTo>
                    <a:pt x="3378531" y="36915"/>
                  </a:lnTo>
                  <a:lnTo>
                    <a:pt x="3365579" y="17700"/>
                  </a:lnTo>
                  <a:lnTo>
                    <a:pt x="3346364" y="4748"/>
                  </a:lnTo>
                  <a:lnTo>
                    <a:pt x="3322828" y="0"/>
                  </a:lnTo>
                  <a:close/>
                </a:path>
              </a:pathLst>
            </a:custGeom>
            <a:solidFill>
              <a:srgbClr val="A6A6A6">
                <a:alpha val="4705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4">
              <a:extLst>
                <a:ext uri="{FF2B5EF4-FFF2-40B4-BE49-F238E27FC236}">
                  <a16:creationId xmlns:a16="http://schemas.microsoft.com/office/drawing/2014/main" id="{749C94CB-D567-9BED-CE6A-633DD32CDF0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1979" y="1033284"/>
              <a:ext cx="2288286" cy="511289"/>
            </a:xfrm>
            <a:prstGeom prst="rect">
              <a:avLst/>
            </a:prstGeom>
          </p:spPr>
        </p:pic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412D5B84-D5B4-5AEA-62DB-8A421589D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12" y="5085184"/>
            <a:ext cx="8784976" cy="1271166"/>
          </a:xfrm>
        </p:spPr>
        <p:txBody>
          <a:bodyPr>
            <a:normAutofit fontScale="47500" lnSpcReduction="20000"/>
          </a:bodyPr>
          <a:lstStyle/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MX" sz="3000" b="1" dirty="0">
                <a:solidFill>
                  <a:srgbClr val="0D0D0D"/>
                </a:solidFill>
                <a:latin typeface="Calibri"/>
                <a:cs typeface="Calibri"/>
              </a:rPr>
              <a:t>Detalles</a:t>
            </a:r>
            <a:r>
              <a:rPr lang="es-MX" sz="3000" b="1" spc="-15" dirty="0">
                <a:solidFill>
                  <a:srgbClr val="0D0D0D"/>
                </a:solidFill>
                <a:latin typeface="Calibri"/>
                <a:cs typeface="Calibri"/>
              </a:rPr>
              <a:t> Imagen</a:t>
            </a:r>
            <a:r>
              <a:rPr lang="es-MX" sz="3000" b="1" spc="-10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</a:p>
          <a:p>
            <a:pPr marL="43815" marR="115570" algn="l">
              <a:lnSpc>
                <a:spcPct val="100000"/>
              </a:lnSpc>
              <a:spcBef>
                <a:spcPts val="310"/>
              </a:spcBef>
              <a:tabLst>
                <a:tab pos="272415" algn="l"/>
              </a:tabLst>
            </a:pPr>
            <a:r>
              <a:rPr lang="es-ES" spc="-10" dirty="0">
                <a:cs typeface="Calibri"/>
              </a:rPr>
              <a:t>Etiqueta</a:t>
            </a:r>
            <a:r>
              <a:rPr lang="es-ES" spc="-6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5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transfer,</a:t>
            </a:r>
            <a:r>
              <a:rPr lang="es-ES" dirty="0">
                <a:cs typeface="Calibri"/>
              </a:rPr>
              <a:t> ubicada</a:t>
            </a:r>
            <a:r>
              <a:rPr lang="es-ES" spc="250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centro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escote</a:t>
            </a:r>
            <a:r>
              <a:rPr lang="es-ES" spc="215" dirty="0">
                <a:cs typeface="Calibri"/>
              </a:rPr>
              <a:t> </a:t>
            </a:r>
            <a:r>
              <a:rPr lang="es-ES" dirty="0">
                <a:cs typeface="Calibri"/>
              </a:rPr>
              <a:t>6</a:t>
            </a:r>
            <a:r>
              <a:rPr lang="es-ES" spc="23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40" dirty="0">
                <a:cs typeface="Calibri"/>
              </a:rPr>
              <a:t> </a:t>
            </a:r>
            <a:r>
              <a:rPr lang="es-ES" dirty="0">
                <a:cs typeface="Calibri"/>
              </a:rPr>
              <a:t>(+/-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 2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cm)</a:t>
            </a:r>
            <a:r>
              <a:rPr lang="es-ES" spc="-50" dirty="0">
                <a:cs typeface="Calibri"/>
              </a:rPr>
              <a:t> </a:t>
            </a:r>
            <a:r>
              <a:rPr lang="es-ES" dirty="0">
                <a:cs typeface="Calibri"/>
              </a:rPr>
              <a:t>hacia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abajo</a:t>
            </a:r>
            <a:r>
              <a:rPr lang="es-ES" spc="229" dirty="0">
                <a:cs typeface="Calibri"/>
              </a:rPr>
              <a:t> </a:t>
            </a:r>
            <a:r>
              <a:rPr lang="es-ES" dirty="0">
                <a:cs typeface="Calibri"/>
              </a:rPr>
              <a:t>y</a:t>
            </a:r>
            <a:r>
              <a:rPr lang="es-ES" spc="240" dirty="0">
                <a:cs typeface="Calibri"/>
              </a:rPr>
              <a:t> </a:t>
            </a:r>
            <a:r>
              <a:rPr lang="es-ES" dirty="0">
                <a:cs typeface="Calibri"/>
              </a:rPr>
              <a:t>6</a:t>
            </a:r>
            <a:r>
              <a:rPr lang="es-ES" spc="22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(+/-</a:t>
            </a:r>
            <a:r>
              <a:rPr lang="es-ES" spc="-30" dirty="0">
                <a:cs typeface="Calibri"/>
              </a:rPr>
              <a:t> </a:t>
            </a:r>
            <a:r>
              <a:rPr lang="es-ES" dirty="0">
                <a:cs typeface="Calibri"/>
              </a:rPr>
              <a:t>2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cm)</a:t>
            </a:r>
            <a:r>
              <a:rPr lang="es-ES" spc="240" dirty="0">
                <a:cs typeface="Calibri"/>
              </a:rPr>
              <a:t> </a:t>
            </a:r>
            <a:r>
              <a:rPr lang="es-ES" dirty="0">
                <a:cs typeface="Calibri"/>
              </a:rPr>
              <a:t>hacia</a:t>
            </a:r>
            <a:r>
              <a:rPr lang="es-ES" spc="240" dirty="0">
                <a:cs typeface="Calibri"/>
              </a:rPr>
              <a:t> </a:t>
            </a:r>
            <a:r>
              <a:rPr lang="es-ES" dirty="0">
                <a:cs typeface="Calibri"/>
              </a:rPr>
              <a:t>dentro,</a:t>
            </a:r>
            <a:r>
              <a:rPr lang="es-ES" spc="254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de </a:t>
            </a:r>
            <a:r>
              <a:rPr lang="es-ES" dirty="0">
                <a:cs typeface="Calibri"/>
              </a:rPr>
              <a:t>acuerdo</a:t>
            </a:r>
            <a:r>
              <a:rPr lang="es-ES" spc="250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24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plano</a:t>
            </a:r>
            <a:r>
              <a:rPr lang="es-ES" spc="-55" dirty="0">
                <a:cs typeface="Calibri"/>
              </a:rPr>
              <a:t> </a:t>
            </a:r>
            <a:r>
              <a:rPr lang="es-ES" dirty="0">
                <a:cs typeface="Calibri"/>
              </a:rPr>
              <a:t>cartesiano.</a:t>
            </a:r>
            <a:r>
              <a:rPr lang="es-ES" spc="5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35" dirty="0">
                <a:cs typeface="Calibri"/>
              </a:rPr>
              <a:t> </a:t>
            </a:r>
            <a:r>
              <a:rPr lang="es-ES" dirty="0">
                <a:cs typeface="Calibri"/>
              </a:rPr>
              <a:t>7.5</a:t>
            </a:r>
            <a:r>
              <a:rPr lang="es-ES" spc="70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5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diámetro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(+/-</a:t>
            </a:r>
            <a:r>
              <a:rPr lang="es-ES" spc="-30" dirty="0">
                <a:cs typeface="Calibri"/>
              </a:rPr>
              <a:t> </a:t>
            </a:r>
            <a:r>
              <a:rPr lang="es-ES" dirty="0">
                <a:cs typeface="Calibri"/>
              </a:rPr>
              <a:t>0.5 cm).</a:t>
            </a:r>
            <a:r>
              <a:rPr lang="es-ES" spc="140" dirty="0">
                <a:cs typeface="Calibri"/>
              </a:rPr>
              <a:t> </a:t>
            </a:r>
            <a:r>
              <a:rPr lang="es-ES" spc="-95" dirty="0">
                <a:cs typeface="Calibri"/>
              </a:rPr>
              <a:t>Con </a:t>
            </a:r>
            <a:r>
              <a:rPr lang="es-ES" dirty="0">
                <a:cs typeface="Calibri"/>
              </a:rPr>
              <a:t>el</a:t>
            </a:r>
            <a:r>
              <a:rPr lang="es-ES" spc="55" dirty="0">
                <a:cs typeface="Calibri"/>
              </a:rPr>
              <a:t> </a:t>
            </a:r>
            <a:r>
              <a:rPr lang="es-ES" dirty="0">
                <a:cs typeface="Calibri"/>
              </a:rPr>
              <a:t>logotipo</a:t>
            </a:r>
            <a:r>
              <a:rPr lang="es-ES" spc="30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70" dirty="0">
                <a:cs typeface="Calibri"/>
              </a:rPr>
              <a:t> </a:t>
            </a:r>
            <a:r>
              <a:rPr lang="es-ES" dirty="0">
                <a:cs typeface="Calibri"/>
              </a:rPr>
              <a:t>Gobierno</a:t>
            </a:r>
            <a:r>
              <a:rPr lang="es-ES" spc="7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6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Guanajuato</a:t>
            </a:r>
            <a:r>
              <a:rPr lang="es-ES" spc="-50" dirty="0">
                <a:cs typeface="Calibri"/>
              </a:rPr>
              <a:t> </a:t>
            </a:r>
            <a:r>
              <a:rPr lang="es-ES" dirty="0">
                <a:cs typeface="Calibri"/>
              </a:rPr>
              <a:t>y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abajo</a:t>
            </a:r>
            <a:r>
              <a:rPr lang="es-ES" spc="-15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la </a:t>
            </a:r>
            <a:r>
              <a:rPr lang="es-ES" dirty="0">
                <a:cs typeface="Calibri"/>
              </a:rPr>
              <a:t>leyenda</a:t>
            </a:r>
            <a:r>
              <a:rPr lang="es-ES" spc="-50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“Grandeza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45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México”,</a:t>
            </a:r>
            <a:r>
              <a:rPr lang="es-ES" spc="-50" dirty="0">
                <a:cs typeface="Calibri"/>
              </a:rPr>
              <a:t> </a:t>
            </a:r>
            <a:r>
              <a:rPr lang="es-ES" dirty="0">
                <a:cs typeface="Calibri"/>
              </a:rPr>
              <a:t>fondo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blanco,</a:t>
            </a:r>
            <a:r>
              <a:rPr lang="es-ES" spc="50" dirty="0">
                <a:cs typeface="Calibri"/>
              </a:rPr>
              <a:t> </a:t>
            </a:r>
            <a:r>
              <a:rPr lang="es-ES" dirty="0">
                <a:cs typeface="Calibri"/>
              </a:rPr>
              <a:t>ubicada</a:t>
            </a:r>
            <a:r>
              <a:rPr lang="es-ES" spc="45" dirty="0">
                <a:cs typeface="Calibri"/>
              </a:rPr>
              <a:t> </a:t>
            </a:r>
            <a:r>
              <a:rPr lang="es-ES" dirty="0">
                <a:cs typeface="Calibri"/>
              </a:rPr>
              <a:t>en</a:t>
            </a:r>
            <a:r>
              <a:rPr lang="es-ES" spc="45" dirty="0">
                <a:cs typeface="Calibri"/>
              </a:rPr>
              <a:t> </a:t>
            </a:r>
            <a:r>
              <a:rPr lang="es-ES" dirty="0">
                <a:cs typeface="Calibri"/>
              </a:rPr>
              <a:t>pecho</a:t>
            </a:r>
            <a:r>
              <a:rPr lang="es-ES" spc="40" dirty="0">
                <a:cs typeface="Calibri"/>
              </a:rPr>
              <a:t> </a:t>
            </a:r>
            <a:r>
              <a:rPr lang="es-ES" dirty="0">
                <a:cs typeface="Calibri"/>
              </a:rPr>
              <a:t>superior</a:t>
            </a:r>
            <a:r>
              <a:rPr lang="es-ES" spc="4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izquierdo</a:t>
            </a:r>
            <a:r>
              <a:rPr lang="es-ES" spc="70" dirty="0">
                <a:cs typeface="Calibri"/>
              </a:rPr>
              <a:t> </a:t>
            </a:r>
            <a:r>
              <a:rPr lang="es-ES" dirty="0">
                <a:cs typeface="Calibri"/>
              </a:rPr>
              <a:t>aplicada</a:t>
            </a:r>
            <a:r>
              <a:rPr lang="es-ES" spc="45" dirty="0">
                <a:cs typeface="Calibri"/>
              </a:rPr>
              <a:t> </a:t>
            </a:r>
            <a:r>
              <a:rPr lang="es-ES" dirty="0">
                <a:cs typeface="Calibri"/>
              </a:rPr>
              <a:t>a</a:t>
            </a:r>
            <a:r>
              <a:rPr lang="es-ES" spc="55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70" dirty="0">
                <a:cs typeface="Calibri"/>
              </a:rPr>
              <a:t> </a:t>
            </a:r>
            <a:r>
              <a:rPr lang="es-ES" dirty="0">
                <a:cs typeface="Calibri"/>
              </a:rPr>
              <a:t>prenda</a:t>
            </a:r>
            <a:r>
              <a:rPr lang="es-ES" spc="35" dirty="0">
                <a:cs typeface="Calibri"/>
              </a:rPr>
              <a:t> </a:t>
            </a:r>
            <a:r>
              <a:rPr lang="es-ES" dirty="0">
                <a:cs typeface="Calibri"/>
              </a:rPr>
              <a:t>con</a:t>
            </a:r>
            <a:r>
              <a:rPr lang="es-ES" spc="-4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transferencia </a:t>
            </a:r>
            <a:r>
              <a:rPr lang="es-ES" dirty="0">
                <a:cs typeface="Calibri"/>
              </a:rPr>
              <a:t>de</a:t>
            </a:r>
            <a:r>
              <a:rPr lang="es-ES" spc="-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calor.</a:t>
            </a:r>
            <a:endParaRPr lang="es-E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317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52477\Documents\Paaaroyecta 2022\JuventudesGTO\Diseno JuventudEsGto\Logo GTO para uniformes Balnco (1).jpg">
            <a:extLst>
              <a:ext uri="{FF2B5EF4-FFF2-40B4-BE49-F238E27FC236}">
                <a16:creationId xmlns:a16="http://schemas.microsoft.com/office/drawing/2014/main" id="{14117552-99F0-5AB5-6A4B-9006B4B72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417" y="1647300"/>
            <a:ext cx="2182481" cy="218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object 2">
            <a:extLst>
              <a:ext uri="{FF2B5EF4-FFF2-40B4-BE49-F238E27FC236}">
                <a16:creationId xmlns:a16="http://schemas.microsoft.com/office/drawing/2014/main" id="{436BDC08-607B-6F39-704D-DD02669DC9FA}"/>
              </a:ext>
            </a:extLst>
          </p:cNvPr>
          <p:cNvGrpSpPr/>
          <p:nvPr/>
        </p:nvGrpSpPr>
        <p:grpSpPr>
          <a:xfrm>
            <a:off x="-25935" y="260648"/>
            <a:ext cx="3383279" cy="511809"/>
            <a:chOff x="45719" y="1033284"/>
            <a:chExt cx="3383279" cy="511809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68E22EDA-DBE4-199A-9146-2362FDE70586}"/>
                </a:ext>
              </a:extLst>
            </p:cNvPr>
            <p:cNvSpPr/>
            <p:nvPr/>
          </p:nvSpPr>
          <p:spPr>
            <a:xfrm>
              <a:off x="45719" y="1066800"/>
              <a:ext cx="3383279" cy="363220"/>
            </a:xfrm>
            <a:custGeom>
              <a:avLst/>
              <a:gdLst/>
              <a:ahLst/>
              <a:cxnLst/>
              <a:rect l="l" t="t" r="r" b="b"/>
              <a:pathLst>
                <a:path w="3383279" h="363219">
                  <a:moveTo>
                    <a:pt x="3322828" y="0"/>
                  </a:moveTo>
                  <a:lnTo>
                    <a:pt x="60454" y="0"/>
                  </a:lnTo>
                  <a:lnTo>
                    <a:pt x="36922" y="4748"/>
                  </a:lnTo>
                  <a:lnTo>
                    <a:pt x="17706" y="17700"/>
                  </a:lnTo>
                  <a:lnTo>
                    <a:pt x="4750" y="36915"/>
                  </a:lnTo>
                  <a:lnTo>
                    <a:pt x="0" y="60451"/>
                  </a:lnTo>
                  <a:lnTo>
                    <a:pt x="0" y="302260"/>
                  </a:lnTo>
                  <a:lnTo>
                    <a:pt x="4750" y="325796"/>
                  </a:lnTo>
                  <a:lnTo>
                    <a:pt x="17706" y="345011"/>
                  </a:lnTo>
                  <a:lnTo>
                    <a:pt x="36922" y="357963"/>
                  </a:lnTo>
                  <a:lnTo>
                    <a:pt x="60454" y="362712"/>
                  </a:lnTo>
                  <a:lnTo>
                    <a:pt x="3322828" y="362712"/>
                  </a:lnTo>
                  <a:lnTo>
                    <a:pt x="3346364" y="357963"/>
                  </a:lnTo>
                  <a:lnTo>
                    <a:pt x="3365579" y="345011"/>
                  </a:lnTo>
                  <a:lnTo>
                    <a:pt x="3378531" y="325796"/>
                  </a:lnTo>
                  <a:lnTo>
                    <a:pt x="3383279" y="302260"/>
                  </a:lnTo>
                  <a:lnTo>
                    <a:pt x="3383279" y="60451"/>
                  </a:lnTo>
                  <a:lnTo>
                    <a:pt x="3378531" y="36915"/>
                  </a:lnTo>
                  <a:lnTo>
                    <a:pt x="3365579" y="17700"/>
                  </a:lnTo>
                  <a:lnTo>
                    <a:pt x="3346364" y="4748"/>
                  </a:lnTo>
                  <a:lnTo>
                    <a:pt x="3322828" y="0"/>
                  </a:lnTo>
                  <a:close/>
                </a:path>
              </a:pathLst>
            </a:custGeom>
            <a:solidFill>
              <a:srgbClr val="A6A6A6">
                <a:alpha val="4705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4">
              <a:extLst>
                <a:ext uri="{FF2B5EF4-FFF2-40B4-BE49-F238E27FC236}">
                  <a16:creationId xmlns:a16="http://schemas.microsoft.com/office/drawing/2014/main" id="{18D7084D-366A-BE8B-1FF6-53BB7C6B950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0808" y="1033284"/>
              <a:ext cx="1283969" cy="511289"/>
            </a:xfrm>
            <a:prstGeom prst="rect">
              <a:avLst/>
            </a:prstGeom>
          </p:spPr>
        </p:pic>
      </p:grp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8421EAC4-C7F3-C36C-B7C1-26AB6CE28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7</a:t>
            </a:fld>
            <a:r>
              <a:rPr lang="es-ES" dirty="0"/>
              <a:t> de 11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FEB4CA0-349E-5AAA-4A11-130536425DF9}"/>
              </a:ext>
            </a:extLst>
          </p:cNvPr>
          <p:cNvSpPr txBox="1">
            <a:spLocks/>
          </p:cNvSpPr>
          <p:nvPr/>
        </p:nvSpPr>
        <p:spPr>
          <a:xfrm>
            <a:off x="179512" y="5008092"/>
            <a:ext cx="8784976" cy="652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14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1500" spc="-10" dirty="0">
                <a:solidFill>
                  <a:schemeClr val="tx1">
                    <a:tint val="75000"/>
                  </a:schemeClr>
                </a:solidFill>
                <a:latin typeface="Calibri"/>
                <a:cs typeface="Calibri"/>
              </a:rPr>
              <a:t>Cuenta con bordado del logotipo del gobierno de “GTO” en ambas caras de la calceta.</a:t>
            </a:r>
          </a:p>
          <a:p>
            <a:endParaRPr lang="en-US" sz="800" dirty="0"/>
          </a:p>
        </p:txBody>
      </p:sp>
      <p:pic>
        <p:nvPicPr>
          <p:cNvPr id="12" name="Imagen 11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9333A4EE-9819-27E6-5E19-AA01D15DDD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342" y="909972"/>
            <a:ext cx="1958511" cy="3923979"/>
          </a:xfrm>
          <a:prstGeom prst="rect">
            <a:avLst/>
          </a:prstGeom>
        </p:spPr>
      </p:pic>
      <p:pic>
        <p:nvPicPr>
          <p:cNvPr id="14" name="Imagen 13" descr="Diagrama&#10;&#10;Descripción generada automáticamente con confianza media">
            <a:extLst>
              <a:ext uri="{FF2B5EF4-FFF2-40B4-BE49-F238E27FC236}">
                <a16:creationId xmlns:a16="http://schemas.microsoft.com/office/drawing/2014/main" id="{82EB08DE-0E85-EC51-11A9-2E561A9FB1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909971"/>
            <a:ext cx="1958511" cy="392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23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6">
            <a:extLst>
              <a:ext uri="{FF2B5EF4-FFF2-40B4-BE49-F238E27FC236}">
                <a16:creationId xmlns:a16="http://schemas.microsoft.com/office/drawing/2014/main" id="{609D95E9-2A73-1D91-8F6B-12AE31CD214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02483"/>
            <a:ext cx="4054454" cy="2608559"/>
          </a:xfrm>
          <a:prstGeom prst="rect">
            <a:avLst/>
          </a:prstGeom>
        </p:spPr>
      </p:pic>
      <p:grpSp>
        <p:nvGrpSpPr>
          <p:cNvPr id="2" name="object 2">
            <a:extLst>
              <a:ext uri="{FF2B5EF4-FFF2-40B4-BE49-F238E27FC236}">
                <a16:creationId xmlns:a16="http://schemas.microsoft.com/office/drawing/2014/main" id="{D08F8225-E5E9-EF76-D423-A227E93CCAA4}"/>
              </a:ext>
            </a:extLst>
          </p:cNvPr>
          <p:cNvGrpSpPr/>
          <p:nvPr/>
        </p:nvGrpSpPr>
        <p:grpSpPr>
          <a:xfrm>
            <a:off x="0" y="260648"/>
            <a:ext cx="3383279" cy="511809"/>
            <a:chOff x="45719" y="1033284"/>
            <a:chExt cx="3383279" cy="511809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615FF5D5-0C20-EF08-9AD7-D937DF181930}"/>
                </a:ext>
              </a:extLst>
            </p:cNvPr>
            <p:cNvSpPr/>
            <p:nvPr/>
          </p:nvSpPr>
          <p:spPr>
            <a:xfrm>
              <a:off x="45719" y="1066800"/>
              <a:ext cx="3383279" cy="363220"/>
            </a:xfrm>
            <a:custGeom>
              <a:avLst/>
              <a:gdLst/>
              <a:ahLst/>
              <a:cxnLst/>
              <a:rect l="l" t="t" r="r" b="b"/>
              <a:pathLst>
                <a:path w="3383279" h="363219">
                  <a:moveTo>
                    <a:pt x="3322828" y="0"/>
                  </a:moveTo>
                  <a:lnTo>
                    <a:pt x="60454" y="0"/>
                  </a:lnTo>
                  <a:lnTo>
                    <a:pt x="36922" y="4748"/>
                  </a:lnTo>
                  <a:lnTo>
                    <a:pt x="17706" y="17700"/>
                  </a:lnTo>
                  <a:lnTo>
                    <a:pt x="4750" y="36915"/>
                  </a:lnTo>
                  <a:lnTo>
                    <a:pt x="0" y="60451"/>
                  </a:lnTo>
                  <a:lnTo>
                    <a:pt x="0" y="302260"/>
                  </a:lnTo>
                  <a:lnTo>
                    <a:pt x="4750" y="325796"/>
                  </a:lnTo>
                  <a:lnTo>
                    <a:pt x="17706" y="345011"/>
                  </a:lnTo>
                  <a:lnTo>
                    <a:pt x="36922" y="357963"/>
                  </a:lnTo>
                  <a:lnTo>
                    <a:pt x="60454" y="362712"/>
                  </a:lnTo>
                  <a:lnTo>
                    <a:pt x="3322828" y="362712"/>
                  </a:lnTo>
                  <a:lnTo>
                    <a:pt x="3346364" y="357963"/>
                  </a:lnTo>
                  <a:lnTo>
                    <a:pt x="3365579" y="345011"/>
                  </a:lnTo>
                  <a:lnTo>
                    <a:pt x="3378531" y="325796"/>
                  </a:lnTo>
                  <a:lnTo>
                    <a:pt x="3383279" y="302260"/>
                  </a:lnTo>
                  <a:lnTo>
                    <a:pt x="3383279" y="60451"/>
                  </a:lnTo>
                  <a:lnTo>
                    <a:pt x="3378531" y="36915"/>
                  </a:lnTo>
                  <a:lnTo>
                    <a:pt x="3365579" y="17700"/>
                  </a:lnTo>
                  <a:lnTo>
                    <a:pt x="3346364" y="4748"/>
                  </a:lnTo>
                  <a:lnTo>
                    <a:pt x="3322828" y="0"/>
                  </a:lnTo>
                  <a:close/>
                </a:path>
              </a:pathLst>
            </a:custGeom>
            <a:solidFill>
              <a:srgbClr val="A6A6A6">
                <a:alpha val="4705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4">
              <a:extLst>
                <a:ext uri="{FF2B5EF4-FFF2-40B4-BE49-F238E27FC236}">
                  <a16:creationId xmlns:a16="http://schemas.microsoft.com/office/drawing/2014/main" id="{6ABD4BBD-2F74-EC09-5412-AA0CD912469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46631" y="1033284"/>
              <a:ext cx="1000506" cy="511289"/>
            </a:xfrm>
            <a:prstGeom prst="rect">
              <a:avLst/>
            </a:prstGeom>
          </p:spPr>
        </p:pic>
      </p:grp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6F7025A-7EDD-54D3-2718-7B422E6D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8</a:t>
            </a:fld>
            <a:r>
              <a:rPr lang="es-ES" dirty="0"/>
              <a:t> de 11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BAC4998-F155-06B9-C4C5-22DC2A8F2824}"/>
              </a:ext>
            </a:extLst>
          </p:cNvPr>
          <p:cNvSpPr txBox="1">
            <a:spLocks/>
          </p:cNvSpPr>
          <p:nvPr/>
        </p:nvSpPr>
        <p:spPr>
          <a:xfrm>
            <a:off x="179512" y="4720443"/>
            <a:ext cx="8784976" cy="127116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50166" indent="0">
              <a:lnSpc>
                <a:spcPct val="100000"/>
              </a:lnSpc>
              <a:spcBef>
                <a:spcPts val="204"/>
              </a:spcBef>
              <a:buNone/>
              <a:tabLst>
                <a:tab pos="277495" algn="l"/>
              </a:tabLst>
            </a:pPr>
            <a:r>
              <a:rPr lang="es-ES" sz="2800" dirty="0">
                <a:cs typeface="Calibri"/>
              </a:rPr>
              <a:t>En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parte frontal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gorra</a:t>
            </a:r>
            <a:r>
              <a:rPr lang="es-ES" sz="2800" spc="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cuenta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aplicativo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etiqueta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hilada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el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logotipo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del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gobierno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Guanajuato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,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en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parte superior</a:t>
            </a:r>
            <a:r>
              <a:rPr lang="es-ES" sz="2800" spc="-25" dirty="0">
                <a:cs typeface="Calibri"/>
              </a:rPr>
              <a:t> se</a:t>
            </a:r>
            <a:r>
              <a:rPr lang="es-ES" sz="2800" dirty="0">
                <a:cs typeface="Calibri"/>
              </a:rPr>
              <a:t> colocan</a:t>
            </a:r>
            <a:r>
              <a:rPr lang="es-ES" sz="2800" spc="-3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las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siglas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“GTO”</a:t>
            </a:r>
            <a:r>
              <a:rPr lang="es-ES" sz="2800" spc="-3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y en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parte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baja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etiqueta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se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encuentra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leyenda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“Grandeza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México”.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Aplicativo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un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diámetro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60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spc="-25" dirty="0">
                <a:cs typeface="Calibri"/>
              </a:rPr>
              <a:t>mm </a:t>
            </a:r>
            <a:r>
              <a:rPr lang="es-ES" sz="2800" dirty="0">
                <a:cs typeface="Calibri"/>
              </a:rPr>
              <a:t>(+/-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8mm)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fijo</a:t>
            </a:r>
            <a:r>
              <a:rPr lang="es-ES" sz="2800" spc="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 err="1">
                <a:cs typeface="Calibri"/>
              </a:rPr>
              <a:t>refil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bordado</a:t>
            </a:r>
            <a:r>
              <a:rPr lang="es-ES" sz="2800" spc="5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tridimensional.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Medidas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tomadas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10" dirty="0">
                <a:cs typeface="Calibri"/>
              </a:rPr>
              <a:t> </a:t>
            </a:r>
            <a:r>
              <a:rPr lang="es-ES" sz="2800" dirty="0" err="1">
                <a:cs typeface="Calibri"/>
              </a:rPr>
              <a:t>refil</a:t>
            </a:r>
            <a:r>
              <a:rPr lang="es-ES" sz="2800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bordado</a:t>
            </a:r>
            <a:endParaRPr lang="es-ES" sz="2800" dirty="0">
              <a:cs typeface="Calibri"/>
            </a:endParaRPr>
          </a:p>
        </p:txBody>
      </p:sp>
      <p:pic>
        <p:nvPicPr>
          <p:cNvPr id="7" name="Imagen 6" descr="Imagen que contiene Icono&#10;&#10;Descripción generada automáticamente">
            <a:extLst>
              <a:ext uri="{FF2B5EF4-FFF2-40B4-BE49-F238E27FC236}">
                <a16:creationId xmlns:a16="http://schemas.microsoft.com/office/drawing/2014/main" id="{5CE0C1CF-2EF0-FB79-F041-989115D97C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29163"/>
            <a:ext cx="2583882" cy="258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319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5837-AE30-4EF0-D64D-C018508A3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64904"/>
            <a:ext cx="8229600" cy="1143000"/>
          </a:xfrm>
        </p:spPr>
        <p:txBody>
          <a:bodyPr>
            <a:normAutofit/>
          </a:bodyPr>
          <a:lstStyle/>
          <a:p>
            <a:r>
              <a:rPr lang="es-MX" b="1" dirty="0">
                <a:solidFill>
                  <a:schemeClr val="bg1">
                    <a:lumMod val="50000"/>
                  </a:schemeClr>
                </a:solidFill>
              </a:rPr>
              <a:t>ETIQUETAS – HANG TAGS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4267FFB0-D8FE-EBB4-67D3-004069E09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9</a:t>
            </a:fld>
            <a:r>
              <a:rPr lang="es-ES" dirty="0"/>
              <a:t> de 11</a:t>
            </a:r>
          </a:p>
        </p:txBody>
      </p:sp>
    </p:spTree>
    <p:extLst>
      <p:ext uri="{BB962C8B-B14F-4D97-AF65-F5344CB8AC3E}">
        <p14:creationId xmlns:p14="http://schemas.microsoft.com/office/powerpoint/2010/main" val="3297184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725</Words>
  <Application>Microsoft Office PowerPoint</Application>
  <PresentationFormat>Presentación en pantalla (4:3)</PresentationFormat>
  <Paragraphs>42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Presentación de PowerPoint</vt:lpstr>
      <vt:lpstr>PARTIDA 1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ETIQUETAS – HANG TAGS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524778200061</dc:creator>
  <cp:lastModifiedBy>Raúl Romero Garcia</cp:lastModifiedBy>
  <cp:revision>24</cp:revision>
  <cp:lastPrinted>2023-07-10T15:29:59Z</cp:lastPrinted>
  <dcterms:created xsi:type="dcterms:W3CDTF">2022-05-19T00:39:57Z</dcterms:created>
  <dcterms:modified xsi:type="dcterms:W3CDTF">2023-07-13T16:53:34Z</dcterms:modified>
</cp:coreProperties>
</file>